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61" r:id="rId5"/>
    <p:sldId id="260" r:id="rId6"/>
    <p:sldId id="280" r:id="rId7"/>
    <p:sldId id="278" r:id="rId8"/>
    <p:sldId id="263" r:id="rId9"/>
    <p:sldId id="276" r:id="rId10"/>
    <p:sldId id="277" r:id="rId11"/>
    <p:sldId id="279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1" autoAdjust="0"/>
    <p:restoredTop sz="94624" autoAdjust="0"/>
  </p:normalViewPr>
  <p:slideViewPr>
    <p:cSldViewPr>
      <p:cViewPr varScale="1">
        <p:scale>
          <a:sx n="88" d="100"/>
          <a:sy n="88" d="100"/>
        </p:scale>
        <p:origin x="-10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0D38-58C5-4953-975A-1A1B6CF4A99D}" type="datetimeFigureOut">
              <a:rPr lang="pl-PL" smtClean="0"/>
              <a:pPr/>
              <a:t>2013-01-08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B4B8-AE35-4C96-95E3-AFBFDA5C09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0D38-58C5-4953-975A-1A1B6CF4A99D}" type="datetimeFigureOut">
              <a:rPr lang="pl-PL" smtClean="0"/>
              <a:pPr/>
              <a:t>2013-01-08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B4B8-AE35-4C96-95E3-AFBFDA5C09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0D38-58C5-4953-975A-1A1B6CF4A99D}" type="datetimeFigureOut">
              <a:rPr lang="pl-PL" smtClean="0"/>
              <a:pPr/>
              <a:t>2013-01-08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B4B8-AE35-4C96-95E3-AFBFDA5C09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0D38-58C5-4953-975A-1A1B6CF4A99D}" type="datetimeFigureOut">
              <a:rPr lang="pl-PL" smtClean="0"/>
              <a:pPr/>
              <a:t>2013-01-08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B4B8-AE35-4C96-95E3-AFBFDA5C09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0D38-58C5-4953-975A-1A1B6CF4A99D}" type="datetimeFigureOut">
              <a:rPr lang="pl-PL" smtClean="0"/>
              <a:pPr/>
              <a:t>2013-01-08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B4B8-AE35-4C96-95E3-AFBFDA5C09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0D38-58C5-4953-975A-1A1B6CF4A99D}" type="datetimeFigureOut">
              <a:rPr lang="pl-PL" smtClean="0"/>
              <a:pPr/>
              <a:t>2013-01-08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B4B8-AE35-4C96-95E3-AFBFDA5C09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0D38-58C5-4953-975A-1A1B6CF4A99D}" type="datetimeFigureOut">
              <a:rPr lang="pl-PL" smtClean="0"/>
              <a:pPr/>
              <a:t>2013-01-08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B4B8-AE35-4C96-95E3-AFBFDA5C09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0D38-58C5-4953-975A-1A1B6CF4A99D}" type="datetimeFigureOut">
              <a:rPr lang="pl-PL" smtClean="0"/>
              <a:pPr/>
              <a:t>2013-01-08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B4B8-AE35-4C96-95E3-AFBFDA5C09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0D38-58C5-4953-975A-1A1B6CF4A99D}" type="datetimeFigureOut">
              <a:rPr lang="pl-PL" smtClean="0"/>
              <a:pPr/>
              <a:t>2013-01-08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B4B8-AE35-4C96-95E3-AFBFDA5C09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0D38-58C5-4953-975A-1A1B6CF4A99D}" type="datetimeFigureOut">
              <a:rPr lang="pl-PL" smtClean="0"/>
              <a:pPr/>
              <a:t>2013-01-08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B4B8-AE35-4C96-95E3-AFBFDA5C09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0D38-58C5-4953-975A-1A1B6CF4A99D}" type="datetimeFigureOut">
              <a:rPr lang="pl-PL" smtClean="0"/>
              <a:pPr/>
              <a:t>2013-01-08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B4B8-AE35-4C96-95E3-AFBFDA5C09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B0D38-58C5-4953-975A-1A1B6CF4A99D}" type="datetimeFigureOut">
              <a:rPr lang="pl-PL" smtClean="0"/>
              <a:pPr/>
              <a:t>2013-01-08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BB4B8-AE35-4C96-95E3-AFBFDA5C096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tx1"/>
                </a:solidFill>
                <a:latin typeface="Georgia" pitchFamily="18" charset="0"/>
              </a:rPr>
              <a:t>JAK BĘDZIE DZIAŁAŁ NOWY SYSTEM GOSPODARKI ODPADAMI od lipca 2013r.?</a:t>
            </a:r>
            <a:endParaRPr lang="pl-PL" sz="28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solidFill>
              <a:srgbClr val="00B050"/>
            </a:solidFill>
          </a:ln>
          <a:scene3d>
            <a:camera prst="obliqueTopRight"/>
            <a:lightRig rig="threePt" dir="t"/>
          </a:scene3d>
        </p:spPr>
        <p:txBody>
          <a:bodyPr>
            <a:normAutofit/>
          </a:bodyPr>
          <a:lstStyle/>
          <a:p>
            <a:pPr marL="274320" indent="-274320" algn="ctr"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1800" i="1" dirty="0" smtClean="0">
                <a:latin typeface="Georgia" pitchFamily="18" charset="0"/>
              </a:rPr>
              <a:t>Rada Miejska ustali stawkę i sposób naliczania opłaty za odbieranie odpadów, a także tryb, sposób i częstotliwość jej wnoszenia.</a:t>
            </a:r>
          </a:p>
          <a:p>
            <a:pPr marL="274320" indent="-274320" algn="ctr"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1800" i="1" dirty="0" smtClean="0">
                <a:latin typeface="Georgia" pitchFamily="18" charset="0"/>
              </a:rPr>
              <a:t>Stawka opłaty będzie naliczana od liczby mieszkańców zamieszkujących  daną nieruchomość.</a:t>
            </a:r>
          </a:p>
          <a:p>
            <a:pPr marL="274320" indent="-274320" algn="ctr"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1800" i="1" dirty="0" smtClean="0">
                <a:latin typeface="Georgia" pitchFamily="18" charset="0"/>
              </a:rPr>
              <a:t>Opłata za odpady posegregowane będzie niższa dlatego </a:t>
            </a:r>
          </a:p>
          <a:p>
            <a:pPr marL="0" indent="0" algn="ctr">
              <a:buClr>
                <a:schemeClr val="accent3"/>
              </a:buClr>
              <a:buNone/>
              <a:defRPr/>
            </a:pPr>
            <a:r>
              <a:rPr lang="pl-PL" sz="1800" b="1" i="1" dirty="0" smtClean="0">
                <a:solidFill>
                  <a:srgbClr val="FF0000"/>
                </a:solidFill>
                <a:latin typeface="Georgia" pitchFamily="18" charset="0"/>
              </a:rPr>
              <a:t>OPŁACA SIĘ SEGREGOWAĆ ODPADY</a:t>
            </a:r>
          </a:p>
          <a:p>
            <a:pPr marL="274320" indent="-274320" algn="ctr"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1800" i="1" dirty="0" smtClean="0">
                <a:latin typeface="Georgia" pitchFamily="18" charset="0"/>
              </a:rPr>
              <a:t>Przedsiębiorca wyłoniony przez gminę w drodze przetargu odbierze odpady zmieszane i selektywnie zebrane </a:t>
            </a:r>
            <a:r>
              <a:rPr lang="pl-PL" sz="1800" i="1" dirty="0">
                <a:latin typeface="Georgia" pitchFamily="18" charset="0"/>
              </a:rPr>
              <a:t> </a:t>
            </a:r>
            <a:r>
              <a:rPr lang="pl-PL" sz="1800" i="1" dirty="0" smtClean="0">
                <a:latin typeface="Georgia" pitchFamily="18" charset="0"/>
              </a:rPr>
              <a:t>przez mieszkańców;</a:t>
            </a:r>
          </a:p>
          <a:p>
            <a:pPr marL="274320" indent="-274320" algn="ctr"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1800" i="1" dirty="0" smtClean="0">
                <a:latin typeface="Georgia" pitchFamily="18" charset="0"/>
              </a:rPr>
              <a:t>Gmina będzie sprawować nadzór nad prawidłowym zagospodarowaniem odpadów przez odbierającego;</a:t>
            </a:r>
          </a:p>
          <a:p>
            <a:pPr marL="274320" indent="-274320" algn="ctr"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1800" i="1" dirty="0" smtClean="0">
                <a:solidFill>
                  <a:srgbClr val="FF0000"/>
                </a:solidFill>
                <a:latin typeface="Georgia" pitchFamily="18" charset="0"/>
              </a:rPr>
              <a:t>Powstanie </a:t>
            </a:r>
            <a:r>
              <a:rPr lang="pl-PL" sz="1800" b="1" i="1" dirty="0" smtClean="0">
                <a:solidFill>
                  <a:srgbClr val="FF0000"/>
                </a:solidFill>
                <a:latin typeface="Georgia" pitchFamily="18" charset="0"/>
              </a:rPr>
              <a:t>P</a:t>
            </a:r>
            <a:r>
              <a:rPr lang="pl-PL" sz="1800" i="1" dirty="0" smtClean="0">
                <a:solidFill>
                  <a:srgbClr val="FF0000"/>
                </a:solidFill>
                <a:latin typeface="Georgia" pitchFamily="18" charset="0"/>
              </a:rPr>
              <a:t>unkt </a:t>
            </a:r>
            <a:r>
              <a:rPr lang="pl-PL" sz="1800" b="1" i="1" dirty="0">
                <a:solidFill>
                  <a:srgbClr val="FF0000"/>
                </a:solidFill>
                <a:latin typeface="Georgia" pitchFamily="18" charset="0"/>
              </a:rPr>
              <a:t>S</a:t>
            </a:r>
            <a:r>
              <a:rPr lang="pl-PL" sz="1800" i="1" dirty="0" smtClean="0">
                <a:solidFill>
                  <a:srgbClr val="FF0000"/>
                </a:solidFill>
                <a:latin typeface="Georgia" pitchFamily="18" charset="0"/>
              </a:rPr>
              <a:t>elektywnego </a:t>
            </a:r>
            <a:r>
              <a:rPr lang="pl-PL" sz="1800" b="1" i="1" dirty="0">
                <a:solidFill>
                  <a:srgbClr val="FF0000"/>
                </a:solidFill>
                <a:latin typeface="Georgia" pitchFamily="18" charset="0"/>
              </a:rPr>
              <a:t>Z</a:t>
            </a:r>
            <a:r>
              <a:rPr lang="pl-PL" sz="1800" i="1" dirty="0" smtClean="0">
                <a:solidFill>
                  <a:srgbClr val="FF0000"/>
                </a:solidFill>
                <a:latin typeface="Georgia" pitchFamily="18" charset="0"/>
              </a:rPr>
              <a:t>bierania </a:t>
            </a:r>
            <a:r>
              <a:rPr lang="pl-PL" sz="1800" b="1" i="1" dirty="0" smtClean="0">
                <a:solidFill>
                  <a:srgbClr val="FF0000"/>
                </a:solidFill>
                <a:latin typeface="Georgia" pitchFamily="18" charset="0"/>
              </a:rPr>
              <a:t>O</a:t>
            </a:r>
            <a:r>
              <a:rPr lang="pl-PL" sz="1800" i="1" dirty="0" smtClean="0">
                <a:solidFill>
                  <a:srgbClr val="FF0000"/>
                </a:solidFill>
                <a:latin typeface="Georgia" pitchFamily="18" charset="0"/>
              </a:rPr>
              <a:t>dpadów </a:t>
            </a:r>
            <a:r>
              <a:rPr lang="pl-PL" sz="1800" b="1" i="1" dirty="0" smtClean="0">
                <a:solidFill>
                  <a:srgbClr val="FF0000"/>
                </a:solidFill>
                <a:latin typeface="Georgia" pitchFamily="18" charset="0"/>
              </a:rPr>
              <a:t>K</a:t>
            </a:r>
            <a:r>
              <a:rPr lang="pl-PL" sz="1800" i="1" dirty="0" smtClean="0">
                <a:solidFill>
                  <a:srgbClr val="FF0000"/>
                </a:solidFill>
                <a:latin typeface="Georgia" pitchFamily="18" charset="0"/>
              </a:rPr>
              <a:t>omunalnych (PSZOK) </a:t>
            </a:r>
            <a:r>
              <a:rPr lang="pl-PL" sz="1800" i="1" dirty="0" smtClean="0">
                <a:latin typeface="Georgia" pitchFamily="18" charset="0"/>
              </a:rPr>
              <a:t>do którego mieszkańcy będą mogli oddać zebrane odpady </a:t>
            </a:r>
            <a:endParaRPr lang="pl-PL" sz="1800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b="1" dirty="0">
                <a:solidFill>
                  <a:schemeClr val="tx1"/>
                </a:solidFill>
                <a:latin typeface="Georgia" pitchFamily="18" charset="0"/>
              </a:rPr>
              <a:t>NAJWAŻNIEJSZE DEFINICJE</a:t>
            </a:r>
            <a:br>
              <a:rPr lang="pl-PL" sz="1800" b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pl-PL" sz="2400" b="1" u="sng" dirty="0" smtClean="0">
                <a:solidFill>
                  <a:schemeClr val="tx1"/>
                </a:solidFill>
                <a:latin typeface="Georgia" pitchFamily="18" charset="0"/>
              </a:rPr>
              <a:t>BIOODPADY</a:t>
            </a:r>
            <a:endParaRPr lang="pl-PL" sz="1800" b="1" u="sng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B050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sz="1900" b="1" dirty="0">
                <a:latin typeface="Georgia" pitchFamily="18" charset="0"/>
              </a:rPr>
              <a:t>Według ustawy o odpadach z dnia 27 kwietnia 2001 r. (Dz.U.2010 Nr 185, poz. 1243 j.t.)</a:t>
            </a:r>
            <a:endParaRPr lang="pl-PL" sz="1900" b="1" u="sng" dirty="0" smtClean="0">
              <a:solidFill>
                <a:srgbClr val="FF0000"/>
              </a:solidFill>
              <a:latin typeface="Georgia" pitchFamily="18" charset="0"/>
            </a:endParaRPr>
          </a:p>
          <a:p>
            <a:pPr marL="0" indent="0" algn="ctr">
              <a:buNone/>
            </a:pPr>
            <a:r>
              <a:rPr lang="pl-PL" b="1" u="sng" dirty="0" smtClean="0">
                <a:solidFill>
                  <a:srgbClr val="FF0000"/>
                </a:solidFill>
                <a:latin typeface="Georgia" pitchFamily="18" charset="0"/>
              </a:rPr>
              <a:t>BIOODPADY</a:t>
            </a:r>
            <a:r>
              <a:rPr lang="pl-PL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</a:p>
          <a:p>
            <a:pPr marL="0" indent="0" algn="ctr">
              <a:buNone/>
            </a:pPr>
            <a:r>
              <a:rPr lang="pl-PL" dirty="0" smtClean="0">
                <a:latin typeface="Georgia" pitchFamily="18" charset="0"/>
              </a:rPr>
              <a:t> </a:t>
            </a:r>
            <a:r>
              <a:rPr lang="pl-PL" sz="2400" dirty="0">
                <a:latin typeface="Georgia" pitchFamily="18" charset="0"/>
              </a:rPr>
              <a:t>rozumie się przez to ulegające biodegradacji odpady z terenów zieleni, odpady </a:t>
            </a:r>
            <a:r>
              <a:rPr lang="pl-PL" sz="2400" dirty="0" smtClean="0">
                <a:latin typeface="Georgia" pitchFamily="18" charset="0"/>
              </a:rPr>
              <a:t>spożywcze              </a:t>
            </a:r>
            <a:r>
              <a:rPr lang="pl-PL" sz="2400" dirty="0">
                <a:latin typeface="Georgia" pitchFamily="18" charset="0"/>
              </a:rPr>
              <a:t>i kuchenne z gospodarstw domowych, zakładów gastronomii, zakładów żywienia zbiorowego i jednostek handlu detalicznego, a także podobne ze względu na swój charakter lub skład odpady z zakładów produkujących lub wprowadzających do obrotu żywność;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42792" cy="4497363"/>
          </a:xfrm>
          <a:ln w="57150">
            <a:solidFill>
              <a:srgbClr val="00B050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72816"/>
            <a:ext cx="3319636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338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ln w="57150">
            <a:solidFill>
              <a:srgbClr val="92D05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l-PL" sz="2200" b="1" u="sng" dirty="0" smtClean="0">
              <a:solidFill>
                <a:srgbClr val="FF0000"/>
              </a:solidFill>
              <a:latin typeface="Georgia" pitchFamily="18" charset="0"/>
            </a:endParaRPr>
          </a:p>
          <a:p>
            <a:pPr marL="0" indent="0" algn="ctr">
              <a:buNone/>
            </a:pPr>
            <a:r>
              <a:rPr lang="pl-PL" sz="2200" b="1" u="sng" dirty="0" smtClean="0">
                <a:solidFill>
                  <a:srgbClr val="FF0000"/>
                </a:solidFill>
                <a:latin typeface="Georgia" pitchFamily="18" charset="0"/>
              </a:rPr>
              <a:t>SELEKTYWNE ZBIERANIE -  </a:t>
            </a:r>
          </a:p>
          <a:p>
            <a:pPr marL="0" indent="0" algn="ctr">
              <a:buNone/>
            </a:pPr>
            <a:r>
              <a:rPr lang="pl-PL" sz="2200" dirty="0" smtClean="0">
                <a:latin typeface="Georgia" pitchFamily="18" charset="0"/>
              </a:rPr>
              <a:t>rozumie </a:t>
            </a:r>
            <a:r>
              <a:rPr lang="pl-PL" sz="2200" dirty="0">
                <a:latin typeface="Georgia" pitchFamily="18" charset="0"/>
              </a:rPr>
              <a:t>się przez to zbieranie, w ramach którego dany strumień odpadów, w celu ułatwienia określonego sposobu przetwarzania, obejmuje jedynie rodzaje odpadów charakteryzujące się takimi samymi właściwościami i takim samym charakterem;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ln w="38100">
            <a:solidFill>
              <a:srgbClr val="00B050"/>
            </a:solidFill>
          </a:ln>
        </p:spPr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b="1" dirty="0" smtClean="0">
                <a:solidFill>
                  <a:schemeClr val="tx1"/>
                </a:solidFill>
                <a:latin typeface="Georgia" pitchFamily="18" charset="0"/>
              </a:rPr>
              <a:t>NAJWAŻNIEJSZE DEFINICJE</a:t>
            </a:r>
            <a:br>
              <a:rPr lang="pl-PL" sz="1800" b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pl-PL" sz="2400" b="1" u="sng" dirty="0" smtClean="0">
                <a:solidFill>
                  <a:schemeClr val="tx1"/>
                </a:solidFill>
                <a:latin typeface="Georgia" pitchFamily="18" charset="0"/>
              </a:rPr>
              <a:t>SELEKTYWNE ZBIERANIE</a:t>
            </a:r>
            <a:endParaRPr lang="pl-PL" sz="2400" b="1" u="sng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5124" name="Picture 4" descr="http://www.marki.pl/www/zdjecia_aktualnosci/15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76872"/>
            <a:ext cx="345638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02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l-PL" sz="2400" b="1" dirty="0">
                <a:solidFill>
                  <a:schemeClr val="tx1"/>
                </a:solidFill>
                <a:latin typeface="Georgia" pitchFamily="18" charset="0"/>
              </a:rPr>
              <a:t>ELEMENTY NOWEGO SYSTEMU GOSPODARKI ODPADAMI</a:t>
            </a:r>
            <a:r>
              <a:rPr lang="pl-PL" sz="2400" b="1" dirty="0" smtClean="0"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eorgia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eorgia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eorgia" pitchFamily="18" charset="0"/>
              </a:rPr>
              <a:t>OBOWIĄZKI GMIN </a:t>
            </a:r>
            <a:endParaRPr lang="pl-PL" sz="2400" dirty="0">
              <a:solidFill>
                <a:schemeClr val="tx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Georg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indent="0">
              <a:buNone/>
            </a:pPr>
            <a:endParaRPr lang="pl-PL" sz="1200" dirty="0" smtClean="0"/>
          </a:p>
          <a:p>
            <a:pPr marL="0" indent="0">
              <a:buNone/>
            </a:pPr>
            <a:r>
              <a:rPr lang="pl-PL" sz="1200" b="1" dirty="0" smtClean="0">
                <a:latin typeface="Georgia" pitchFamily="18" charset="0"/>
              </a:rPr>
              <a:t>Gmina zapewni </a:t>
            </a:r>
            <a:r>
              <a:rPr lang="pl-PL" sz="1200" b="1" dirty="0">
                <a:latin typeface="Georgia" pitchFamily="18" charset="0"/>
              </a:rPr>
              <a:t>czystość i porządek na swoim terenie i </a:t>
            </a:r>
            <a:r>
              <a:rPr lang="pl-PL" sz="1200" b="1" dirty="0" smtClean="0">
                <a:latin typeface="Georgia" pitchFamily="18" charset="0"/>
              </a:rPr>
              <a:t>stworzy </a:t>
            </a:r>
            <a:r>
              <a:rPr lang="pl-PL" sz="1200" b="1" dirty="0">
                <a:latin typeface="Georgia" pitchFamily="18" charset="0"/>
              </a:rPr>
              <a:t>warunki niezbędne do ich </a:t>
            </a:r>
            <a:r>
              <a:rPr lang="pl-PL" sz="1200" b="1" dirty="0" smtClean="0">
                <a:latin typeface="Georgia" pitchFamily="18" charset="0"/>
              </a:rPr>
              <a:t>utrzymania między innymi poprzez:</a:t>
            </a:r>
            <a:endParaRPr lang="pl-PL" sz="1200" b="1" dirty="0">
              <a:latin typeface="Georgia" pitchFamily="18" charset="0"/>
            </a:endParaRPr>
          </a:p>
          <a:p>
            <a:r>
              <a:rPr lang="pl-PL" sz="1200" b="1" dirty="0" smtClean="0">
                <a:latin typeface="Georgia" pitchFamily="18" charset="0"/>
              </a:rPr>
              <a:t>zapewnienie budowy, </a:t>
            </a:r>
            <a:r>
              <a:rPr lang="pl-PL" sz="1200" b="1" dirty="0">
                <a:latin typeface="Georgia" pitchFamily="18" charset="0"/>
              </a:rPr>
              <a:t>utrzymanie i eksploatację własnych lub wspólnych z </a:t>
            </a:r>
            <a:r>
              <a:rPr lang="pl-PL" sz="1200" b="1" dirty="0" smtClean="0">
                <a:latin typeface="Georgia" pitchFamily="18" charset="0"/>
              </a:rPr>
              <a:t>innymi gminami</a:t>
            </a:r>
            <a:r>
              <a:rPr lang="pl-PL" sz="1200" b="1" dirty="0">
                <a:latin typeface="Georgia" pitchFamily="18" charset="0"/>
              </a:rPr>
              <a:t> regionalnych </a:t>
            </a:r>
            <a:r>
              <a:rPr lang="pl-PL" sz="1200" b="1" dirty="0" smtClean="0">
                <a:latin typeface="Georgia" pitchFamily="18" charset="0"/>
              </a:rPr>
              <a:t>  instalacji </a:t>
            </a:r>
            <a:r>
              <a:rPr lang="pl-PL" sz="1200" b="1" dirty="0">
                <a:latin typeface="Georgia" pitchFamily="18" charset="0"/>
              </a:rPr>
              <a:t>do </a:t>
            </a:r>
            <a:r>
              <a:rPr lang="pl-PL" sz="1200" b="1" dirty="0" smtClean="0">
                <a:latin typeface="Georgia" pitchFamily="18" charset="0"/>
              </a:rPr>
              <a:t>  przetwarzania </a:t>
            </a:r>
            <a:r>
              <a:rPr lang="pl-PL" sz="1200" b="1" dirty="0">
                <a:latin typeface="Georgia" pitchFamily="18" charset="0"/>
              </a:rPr>
              <a:t>odpadów komunalnych,</a:t>
            </a:r>
          </a:p>
          <a:p>
            <a:r>
              <a:rPr lang="pl-PL" sz="1200" b="1" dirty="0" smtClean="0">
                <a:latin typeface="Georgia" pitchFamily="18" charset="0"/>
              </a:rPr>
              <a:t>objęcie </a:t>
            </a:r>
            <a:r>
              <a:rPr lang="pl-PL" sz="1200" b="1" dirty="0">
                <a:latin typeface="Georgia" pitchFamily="18" charset="0"/>
              </a:rPr>
              <a:t>wszystkich właścicieli nieruchomości na terenie gminy systemem gospodarowania odpadami komunalnymi;</a:t>
            </a:r>
          </a:p>
          <a:p>
            <a:r>
              <a:rPr lang="pl-PL" sz="1200" b="1" dirty="0">
                <a:latin typeface="Georgia" pitchFamily="18" charset="0"/>
              </a:rPr>
              <a:t>n</a:t>
            </a:r>
            <a:r>
              <a:rPr lang="pl-PL" sz="1200" b="1" dirty="0" smtClean="0">
                <a:latin typeface="Georgia" pitchFamily="18" charset="0"/>
              </a:rPr>
              <a:t>adzór nad gospodarowaniem </a:t>
            </a:r>
            <a:r>
              <a:rPr lang="pl-PL" sz="1200" b="1" dirty="0">
                <a:latin typeface="Georgia" pitchFamily="18" charset="0"/>
              </a:rPr>
              <a:t>odpadami komunalnymi, w tym realizację zadań powierzonych podmiotom odbierającym odpady komunalne od właścicieli nieruchomości;</a:t>
            </a:r>
          </a:p>
          <a:p>
            <a:r>
              <a:rPr lang="pl-PL" sz="1200" b="1" dirty="0">
                <a:latin typeface="Georgia" pitchFamily="18" charset="0"/>
              </a:rPr>
              <a:t> </a:t>
            </a:r>
            <a:r>
              <a:rPr lang="pl-PL" sz="1200" b="1" dirty="0" smtClean="0">
                <a:latin typeface="Georgia" pitchFamily="18" charset="0"/>
              </a:rPr>
              <a:t>ustanawia </a:t>
            </a:r>
            <a:r>
              <a:rPr lang="pl-PL" sz="1200" b="1" dirty="0">
                <a:latin typeface="Georgia" pitchFamily="18" charset="0"/>
              </a:rPr>
              <a:t>selektywne zbieranie odpadów komunalnych obejmujące co najmniej następujące frakcje odpadów: papieru, metalu, tworzywa sztucznego, szkła i opakowań wielomateriałowych oraz odpadów komunalnych ulegających biodegradacji, w tym odpadów opakowaniowych ulegających biodegradacji;</a:t>
            </a:r>
          </a:p>
          <a:p>
            <a:r>
              <a:rPr lang="pl-PL" sz="1200" b="1" dirty="0">
                <a:latin typeface="Georgia" pitchFamily="18" charset="0"/>
              </a:rPr>
              <a:t>u</a:t>
            </a:r>
            <a:r>
              <a:rPr lang="pl-PL" sz="1200" b="1" dirty="0" smtClean="0">
                <a:latin typeface="Georgia" pitchFamily="18" charset="0"/>
              </a:rPr>
              <a:t>tworzy punkty selektywnego </a:t>
            </a:r>
            <a:r>
              <a:rPr lang="pl-PL" sz="1200" b="1" dirty="0">
                <a:latin typeface="Georgia" pitchFamily="18" charset="0"/>
              </a:rPr>
              <a:t>zbierania odpadów komunalnych w sposób zapewniający łatwy dostęp dla wszystkich mieszkańców </a:t>
            </a:r>
            <a:r>
              <a:rPr lang="pl-PL" sz="1200" b="1" dirty="0" smtClean="0">
                <a:latin typeface="Georgia" pitchFamily="18" charset="0"/>
              </a:rPr>
              <a:t>gminy;</a:t>
            </a:r>
            <a:endParaRPr lang="pl-PL" sz="1200" b="1" dirty="0">
              <a:latin typeface="Georgia" pitchFamily="18" charset="0"/>
            </a:endParaRPr>
          </a:p>
          <a:p>
            <a:r>
              <a:rPr lang="pl-PL" sz="1200" b="1" dirty="0" smtClean="0">
                <a:latin typeface="Georgia" pitchFamily="18" charset="0"/>
              </a:rPr>
              <a:t>zapewni </a:t>
            </a:r>
            <a:r>
              <a:rPr lang="pl-PL" sz="1200" b="1" dirty="0">
                <a:latin typeface="Georgia" pitchFamily="18" charset="0"/>
              </a:rPr>
              <a:t>osiągnięcie odpowiednich poziomów recyklingu, przygotowania do ponownego użycia </a:t>
            </a:r>
            <a:r>
              <a:rPr lang="pl-PL" sz="1200" b="1" dirty="0" smtClean="0">
                <a:latin typeface="Georgia" pitchFamily="18" charset="0"/>
              </a:rPr>
              <a:t>    i </a:t>
            </a:r>
            <a:r>
              <a:rPr lang="pl-PL" sz="1200" b="1" dirty="0">
                <a:latin typeface="Georgia" pitchFamily="18" charset="0"/>
              </a:rPr>
              <a:t>odzysku innymi metodami oraz ograniczenia masy odpadów komunalnych ulegających biodegradacji przekazywanych do składowania;</a:t>
            </a:r>
          </a:p>
          <a:p>
            <a:r>
              <a:rPr lang="pl-PL" sz="1200" b="1" dirty="0" smtClean="0">
                <a:latin typeface="Georgia" pitchFamily="18" charset="0"/>
              </a:rPr>
              <a:t>poprowadzi </a:t>
            </a:r>
            <a:r>
              <a:rPr lang="pl-PL" sz="1200" b="1" dirty="0">
                <a:latin typeface="Georgia" pitchFamily="18" charset="0"/>
              </a:rPr>
              <a:t>działania informacyjne i edukacyjne w zakresie prawidłowego gospodarowania odpadami komunalnymi, w szczególności w zakresie selektywnego zbierania odpadów komunalnych</a:t>
            </a:r>
            <a:r>
              <a:rPr lang="pl-PL" sz="1200" b="1" dirty="0"/>
              <a:t>;</a:t>
            </a:r>
          </a:p>
          <a:p>
            <a:pPr algn="just"/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173933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l-PL" sz="2400" b="1" dirty="0" smtClean="0">
                <a:solidFill>
                  <a:schemeClr val="tx1"/>
                </a:solidFill>
                <a:latin typeface="Georgia" pitchFamily="18" charset="0"/>
              </a:rPr>
              <a:t>ELEMENTY NOWEGO SYSTEMU GOSPODARKI ODPADAMI </a:t>
            </a:r>
            <a:r>
              <a:rPr lang="pl-PL" sz="2400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Georgia" pitchFamily="18" charset="0"/>
              </a:rPr>
              <a:t>OPŁATA ZA GOSPODAROWANIE ODPADAMI KOMUNALNYMI </a:t>
            </a:r>
            <a:endParaRPr lang="pl-PL" sz="24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5715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pl-PL" sz="1800" dirty="0"/>
          </a:p>
          <a:p>
            <a:pPr algn="ctr">
              <a:buFont typeface="Wingdings" pitchFamily="2" charset="2"/>
              <a:buChar char="ü"/>
            </a:pPr>
            <a:r>
              <a:rPr lang="pl-PL" sz="1800" dirty="0" smtClean="0">
                <a:solidFill>
                  <a:schemeClr val="tx1"/>
                </a:solidFill>
                <a:latin typeface="Georgia" pitchFamily="18" charset="0"/>
              </a:rPr>
              <a:t>Właściciel </a:t>
            </a:r>
            <a:r>
              <a:rPr lang="pl-PL" sz="1800" dirty="0">
                <a:solidFill>
                  <a:schemeClr val="tx1"/>
                </a:solidFill>
                <a:latin typeface="Georgia" pitchFamily="18" charset="0"/>
              </a:rPr>
              <a:t>nieruchomości będzie wnosił na rzecz gminy opłatę za gospodarowanie odpadami </a:t>
            </a:r>
            <a:r>
              <a:rPr lang="pl-PL" sz="1800" dirty="0" smtClean="0">
                <a:solidFill>
                  <a:schemeClr val="tx1"/>
                </a:solidFill>
                <a:latin typeface="Georgia" pitchFamily="18" charset="0"/>
              </a:rPr>
              <a:t>komunalnymi potocznie nazywaną </a:t>
            </a:r>
          </a:p>
          <a:p>
            <a:pPr marL="0" indent="0" algn="ctr">
              <a:buNone/>
            </a:pPr>
            <a:r>
              <a:rPr lang="pl-PL" sz="1800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pl-PL" sz="1800" dirty="0" smtClean="0">
                <a:solidFill>
                  <a:schemeClr val="tx1"/>
                </a:solidFill>
                <a:latin typeface="Georgia" pitchFamily="18" charset="0"/>
              </a:rPr>
              <a:t>”podatkiem śmieciowym” </a:t>
            </a:r>
            <a:endParaRPr lang="pl-PL" sz="1800" dirty="0">
              <a:solidFill>
                <a:schemeClr val="tx1"/>
              </a:solidFill>
              <a:latin typeface="Georgia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pl-PL" sz="1800" dirty="0" smtClean="0">
                <a:solidFill>
                  <a:schemeClr val="tx1"/>
                </a:solidFill>
                <a:latin typeface="Georgia" pitchFamily="18" charset="0"/>
              </a:rPr>
              <a:t>W </a:t>
            </a:r>
            <a:r>
              <a:rPr lang="pl-PL" sz="1800" dirty="0">
                <a:solidFill>
                  <a:schemeClr val="tx1"/>
                </a:solidFill>
                <a:latin typeface="Georgia" pitchFamily="18" charset="0"/>
              </a:rPr>
              <a:t>zamian za opłatę gmina przejmie obowiązki właściciela </a:t>
            </a:r>
            <a:r>
              <a:rPr lang="pl-PL" sz="1800" dirty="0" smtClean="0">
                <a:solidFill>
                  <a:schemeClr val="tx1"/>
                </a:solidFill>
                <a:latin typeface="Georgia" pitchFamily="18" charset="0"/>
              </a:rPr>
              <a:t>nieruchomości                  </a:t>
            </a:r>
            <a:r>
              <a:rPr lang="pl-PL" sz="1800" dirty="0">
                <a:solidFill>
                  <a:schemeClr val="tx1"/>
                </a:solidFill>
                <a:latin typeface="Georgia" pitchFamily="18" charset="0"/>
              </a:rPr>
              <a:t>w zakresie gospodarowania odpadami komunalnymi; </a:t>
            </a:r>
          </a:p>
          <a:p>
            <a:pPr algn="ctr">
              <a:buFont typeface="Wingdings" pitchFamily="2" charset="2"/>
              <a:buChar char="ü"/>
            </a:pPr>
            <a:r>
              <a:rPr lang="pl-PL" sz="1800" dirty="0" smtClean="0">
                <a:solidFill>
                  <a:schemeClr val="tx1"/>
                </a:solidFill>
                <a:latin typeface="Georgia" pitchFamily="18" charset="0"/>
              </a:rPr>
              <a:t>Rada Miejska w </a:t>
            </a:r>
            <a:r>
              <a:rPr lang="pl-PL" sz="1800" dirty="0">
                <a:solidFill>
                  <a:schemeClr val="tx1"/>
                </a:solidFill>
                <a:latin typeface="Georgia" pitchFamily="18" charset="0"/>
              </a:rPr>
              <a:t>drodze uchwały zdecyduje czy </a:t>
            </a:r>
            <a:r>
              <a:rPr lang="pl-PL" sz="1800" dirty="0" smtClean="0">
                <a:solidFill>
                  <a:schemeClr val="tx1"/>
                </a:solidFill>
                <a:latin typeface="Georgia" pitchFamily="18" charset="0"/>
              </a:rPr>
              <a:t>przejmie </a:t>
            </a:r>
            <a:r>
              <a:rPr lang="pl-PL" sz="1800" dirty="0">
                <a:solidFill>
                  <a:schemeClr val="tx1"/>
                </a:solidFill>
                <a:latin typeface="Georgia" pitchFamily="18" charset="0"/>
              </a:rPr>
              <a:t>obowiązki właścicieli nieruchomości w zakresie gospodarowania odpadami komunalnymi w przypadku nieruchomości, na których nie zamieszkują mieszkańcy, a powstają odpady komunalne (sklepy, szkoły, punkty usługowe, domki letniskowe)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973559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524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l-PL" sz="2400" b="1" dirty="0" smtClean="0">
                <a:solidFill>
                  <a:schemeClr val="tx1"/>
                </a:solidFill>
                <a:latin typeface="Georgia" pitchFamily="18" charset="0"/>
              </a:rPr>
              <a:t>ELEMENTY NOWEGO SYSTEMU GOSPODARKI ODPADAMI </a:t>
            </a:r>
            <a:r>
              <a:rPr lang="pl-PL" sz="2400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Georgia" pitchFamily="18" charset="0"/>
              </a:rPr>
              <a:t>OPŁATA ZA GOSPODAROWANIE ODPADAMI KOMUNALNYMI </a:t>
            </a:r>
            <a:endParaRPr lang="pl-PL" sz="24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4525963"/>
          </a:xfrm>
          <a:solidFill>
            <a:schemeClr val="bg1"/>
          </a:solidFill>
          <a:ln w="28575">
            <a:solidFill>
              <a:srgbClr val="00B05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dirty="0" smtClean="0">
                <a:solidFill>
                  <a:schemeClr val="tx2"/>
                </a:solidFill>
                <a:latin typeface="Georgia" pitchFamily="18" charset="0"/>
              </a:rPr>
              <a:t> </a:t>
            </a:r>
          </a:p>
          <a:p>
            <a:pPr marL="0" indent="0" algn="ctr">
              <a:buNone/>
            </a:pPr>
            <a:r>
              <a:rPr lang="pl-PL" sz="2000" b="1" dirty="0" smtClean="0">
                <a:solidFill>
                  <a:schemeClr val="tx2"/>
                </a:solidFill>
                <a:latin typeface="Georgia" pitchFamily="18" charset="0"/>
              </a:rPr>
              <a:t>  </a:t>
            </a:r>
            <a:r>
              <a:rPr lang="pl-PL" sz="2000" dirty="0" smtClean="0">
                <a:solidFill>
                  <a:schemeClr val="tx1"/>
                </a:solidFill>
                <a:latin typeface="Georgia" pitchFamily="18" charset="0"/>
              </a:rPr>
              <a:t>Podstawą </a:t>
            </a:r>
            <a:r>
              <a:rPr lang="pl-PL" sz="2000" dirty="0">
                <a:solidFill>
                  <a:schemeClr val="tx1"/>
                </a:solidFill>
                <a:latin typeface="Georgia" pitchFamily="18" charset="0"/>
              </a:rPr>
              <a:t>naliczenia </a:t>
            </a:r>
            <a:r>
              <a:rPr lang="pl-PL" sz="2000" dirty="0" smtClean="0">
                <a:solidFill>
                  <a:schemeClr val="tx1"/>
                </a:solidFill>
                <a:latin typeface="Georgia" pitchFamily="18" charset="0"/>
              </a:rPr>
              <a:t>„podatku śmieciowego” </a:t>
            </a:r>
            <a:r>
              <a:rPr lang="pl-PL" sz="2000" dirty="0">
                <a:solidFill>
                  <a:schemeClr val="tx1"/>
                </a:solidFill>
                <a:latin typeface="Georgia" pitchFamily="18" charset="0"/>
              </a:rPr>
              <a:t>będzie </a:t>
            </a:r>
            <a:endParaRPr lang="pl-PL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0" indent="0" algn="ctr">
              <a:buNone/>
            </a:pPr>
            <a:r>
              <a:rPr lang="pl-PL" sz="2000" b="1" dirty="0" smtClean="0">
                <a:solidFill>
                  <a:srgbClr val="FF0000"/>
                </a:solidFill>
                <a:latin typeface="Georgia" pitchFamily="18" charset="0"/>
              </a:rPr>
              <a:t>DEKLARACJA,</a:t>
            </a:r>
          </a:p>
          <a:p>
            <a:pPr marL="0" indent="0" algn="ctr">
              <a:buNone/>
            </a:pPr>
            <a:r>
              <a:rPr lang="pl-PL" sz="2000" b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pl-PL" sz="2000" dirty="0">
                <a:solidFill>
                  <a:schemeClr val="tx1"/>
                </a:solidFill>
                <a:latin typeface="Georgia" pitchFamily="18" charset="0"/>
              </a:rPr>
              <a:t>którą złoży właściciel </a:t>
            </a:r>
            <a:r>
              <a:rPr lang="pl-PL" sz="2000" dirty="0" smtClean="0">
                <a:solidFill>
                  <a:schemeClr val="tx1"/>
                </a:solidFill>
                <a:latin typeface="Georgia" pitchFamily="18" charset="0"/>
              </a:rPr>
              <a:t>nieruchomości. </a:t>
            </a:r>
          </a:p>
          <a:p>
            <a:pPr marL="0" indent="0" algn="ctr">
              <a:buNone/>
            </a:pPr>
            <a:r>
              <a:rPr lang="pl-PL" sz="2000" dirty="0" smtClean="0">
                <a:solidFill>
                  <a:schemeClr val="tx1"/>
                </a:solidFill>
                <a:latin typeface="Georgia" pitchFamily="18" charset="0"/>
              </a:rPr>
              <a:t>Wzór, miejsce </a:t>
            </a:r>
            <a:r>
              <a:rPr lang="pl-PL" sz="2000" dirty="0">
                <a:solidFill>
                  <a:schemeClr val="tx1"/>
                </a:solidFill>
                <a:latin typeface="Georgia" pitchFamily="18" charset="0"/>
              </a:rPr>
              <a:t>i termin złożenia pierwszej deklaracji zostanie określony w drodze uchwały </a:t>
            </a:r>
            <a:r>
              <a:rPr lang="pl-PL" sz="2000" dirty="0" smtClean="0">
                <a:solidFill>
                  <a:schemeClr val="tx1"/>
                </a:solidFill>
                <a:latin typeface="Georgia" pitchFamily="18" charset="0"/>
              </a:rPr>
              <a:t>przez Radę Miejską;</a:t>
            </a:r>
            <a:r>
              <a:rPr lang="pl-PL" sz="2000" b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endParaRPr lang="pl-PL" sz="2000" b="1" dirty="0">
              <a:solidFill>
                <a:schemeClr val="tx1"/>
              </a:solidFill>
              <a:latin typeface="Georgia" pitchFamily="18" charset="0"/>
            </a:endParaRPr>
          </a:p>
          <a:p>
            <a:pPr marL="0" indent="0" algn="ctr">
              <a:buNone/>
            </a:pPr>
            <a:r>
              <a:rPr lang="pl-PL" sz="2600" dirty="0" smtClean="0">
                <a:latin typeface="Georgia" pitchFamily="18" charset="0"/>
              </a:rPr>
              <a:t>  </a:t>
            </a:r>
            <a:r>
              <a:rPr lang="pl-PL" sz="2000" dirty="0" smtClean="0">
                <a:solidFill>
                  <a:srgbClr val="FF0000"/>
                </a:solidFill>
                <a:latin typeface="Georgia" pitchFamily="18" charset="0"/>
              </a:rPr>
              <a:t>W przypadku niezłożenia </a:t>
            </a:r>
            <a:r>
              <a:rPr lang="pl-PL" sz="2000" dirty="0">
                <a:solidFill>
                  <a:srgbClr val="FF0000"/>
                </a:solidFill>
                <a:latin typeface="Georgia" pitchFamily="18" charset="0"/>
              </a:rPr>
              <a:t>deklaracji </a:t>
            </a:r>
            <a:r>
              <a:rPr lang="pl-PL" sz="2000" dirty="0" smtClean="0">
                <a:solidFill>
                  <a:srgbClr val="FF0000"/>
                </a:solidFill>
                <a:latin typeface="Georgia" pitchFamily="18" charset="0"/>
              </a:rPr>
              <a:t>zostanie wystawiona </a:t>
            </a:r>
            <a:r>
              <a:rPr lang="pl-PL" sz="2000" dirty="0" smtClean="0">
                <a:solidFill>
                  <a:srgbClr val="FF0000"/>
                </a:solidFill>
                <a:latin typeface="Georgia" pitchFamily="18" charset="0"/>
              </a:rPr>
              <a:t>decyzja         </a:t>
            </a:r>
            <a:r>
              <a:rPr lang="pl-PL" sz="2000" dirty="0" smtClean="0">
                <a:solidFill>
                  <a:srgbClr val="FF0000"/>
                </a:solidFill>
                <a:latin typeface="Georgia" pitchFamily="18" charset="0"/>
              </a:rPr>
              <a:t>o wysokość opłaty. </a:t>
            </a:r>
            <a:r>
              <a:rPr lang="pl-PL" sz="2000" dirty="0">
                <a:solidFill>
                  <a:srgbClr val="FF0000"/>
                </a:solidFill>
                <a:latin typeface="Georgia" pitchFamily="18" charset="0"/>
              </a:rPr>
              <a:t>Przy wystawianiu decyzji </a:t>
            </a:r>
            <a:r>
              <a:rPr lang="pl-PL" sz="2000" dirty="0" smtClean="0">
                <a:solidFill>
                  <a:srgbClr val="FF0000"/>
                </a:solidFill>
                <a:latin typeface="Georgia" pitchFamily="18" charset="0"/>
              </a:rPr>
              <a:t>będą </a:t>
            </a:r>
            <a:r>
              <a:rPr lang="pl-PL" sz="2000" dirty="0">
                <a:solidFill>
                  <a:srgbClr val="FF0000"/>
                </a:solidFill>
                <a:latin typeface="Georgia" pitchFamily="18" charset="0"/>
              </a:rPr>
              <a:t>brane pod uwagę </a:t>
            </a:r>
            <a:r>
              <a:rPr lang="pl-PL" sz="2000" dirty="0" smtClean="0">
                <a:solidFill>
                  <a:srgbClr val="FF0000"/>
                </a:solidFill>
                <a:latin typeface="Georgia" pitchFamily="18" charset="0"/>
              </a:rPr>
              <a:t>uzasadnione </a:t>
            </a:r>
            <a:r>
              <a:rPr lang="pl-PL" sz="2000" dirty="0">
                <a:solidFill>
                  <a:srgbClr val="FF0000"/>
                </a:solidFill>
                <a:latin typeface="Georgia" pitchFamily="18" charset="0"/>
              </a:rPr>
              <a:t>szacunki, w tym </a:t>
            </a:r>
            <a:r>
              <a:rPr lang="pl-PL" sz="2000" dirty="0" smtClean="0">
                <a:solidFill>
                  <a:srgbClr val="FF0000"/>
                </a:solidFill>
                <a:latin typeface="Georgia" pitchFamily="18" charset="0"/>
              </a:rPr>
              <a:t>średnia </a:t>
            </a:r>
            <a:r>
              <a:rPr lang="pl-PL" sz="2000" dirty="0">
                <a:solidFill>
                  <a:srgbClr val="FF0000"/>
                </a:solidFill>
                <a:latin typeface="Georgia" pitchFamily="18" charset="0"/>
              </a:rPr>
              <a:t>ilość odpadów komunalnych powstających na nieruchomościach o </a:t>
            </a:r>
            <a:r>
              <a:rPr lang="pl-PL" sz="2000" dirty="0" smtClean="0">
                <a:solidFill>
                  <a:srgbClr val="FF0000"/>
                </a:solidFill>
                <a:latin typeface="Georgia" pitchFamily="18" charset="0"/>
              </a:rPr>
              <a:t>podobnym </a:t>
            </a:r>
            <a:r>
              <a:rPr lang="pl-PL" sz="2000" dirty="0">
                <a:solidFill>
                  <a:srgbClr val="FF0000"/>
                </a:solidFill>
                <a:latin typeface="Georgia" pitchFamily="18" charset="0"/>
              </a:rPr>
              <a:t>charakterze. </a:t>
            </a:r>
          </a:p>
          <a:p>
            <a:pPr marL="0" indent="0" algn="ctr">
              <a:buNone/>
            </a:pPr>
            <a:endParaRPr lang="pl-PL" sz="2600" b="1" i="1" dirty="0" smtClean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  <a:p>
            <a:pPr marL="0" indent="0" algn="ctr">
              <a:buNone/>
            </a:pPr>
            <a:endParaRPr lang="pl-PL" sz="2000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301208"/>
            <a:ext cx="23622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41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l-PL" sz="2700" b="1" dirty="0" smtClean="0">
                <a:solidFill>
                  <a:schemeClr val="tx1"/>
                </a:solidFill>
                <a:latin typeface="Georgia" pitchFamily="18" charset="0"/>
              </a:rPr>
              <a:t>Elementy </a:t>
            </a:r>
            <a:r>
              <a:rPr lang="pl-PL" sz="2700" b="1" dirty="0">
                <a:solidFill>
                  <a:schemeClr val="tx1"/>
                </a:solidFill>
                <a:latin typeface="Georgia" pitchFamily="18" charset="0"/>
              </a:rPr>
              <a:t>nowego systemu gospodarki odpadami </a:t>
            </a:r>
            <a:br>
              <a:rPr lang="pl-PL" sz="2700" b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pl-PL" sz="2700" b="1" dirty="0">
                <a:solidFill>
                  <a:schemeClr val="tx1"/>
                </a:solidFill>
                <a:latin typeface="Georgia" pitchFamily="18" charset="0"/>
              </a:rPr>
              <a:t>Opłata za gospodarowanie odpadami komunalnymi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ln w="28575">
            <a:solidFill>
              <a:srgbClr val="00B050"/>
            </a:solidFill>
          </a:ln>
        </p:spPr>
        <p:txBody>
          <a:bodyPr>
            <a:normAutofit fontScale="55000" lnSpcReduction="20000"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pl-PL" sz="3600" b="1" dirty="0" smtClean="0">
                <a:latin typeface="Georgia" pitchFamily="18" charset="0"/>
              </a:rPr>
              <a:t>Z </a:t>
            </a:r>
            <a:r>
              <a:rPr lang="pl-PL" sz="3600" b="1" dirty="0">
                <a:latin typeface="Georgia" pitchFamily="18" charset="0"/>
              </a:rPr>
              <a:t>pobranych opłat gmina pokryje koszty funkcjonowania systemu gospodarowania odpadami komunalnymi, które </a:t>
            </a:r>
            <a:r>
              <a:rPr lang="pl-PL" sz="3600" b="1" dirty="0" smtClean="0">
                <a:latin typeface="Georgia" pitchFamily="18" charset="0"/>
              </a:rPr>
              <a:t>obejmą min. </a:t>
            </a:r>
            <a:r>
              <a:rPr lang="pl-PL" sz="3600" b="1" dirty="0">
                <a:latin typeface="Georgia" pitchFamily="18" charset="0"/>
              </a:rPr>
              <a:t>koszty</a:t>
            </a:r>
            <a:r>
              <a:rPr lang="pl-PL" sz="3600" b="1" dirty="0" smtClean="0">
                <a:latin typeface="Georgia" pitchFamily="18" charset="0"/>
              </a:rPr>
              <a:t>: </a:t>
            </a:r>
            <a:endParaRPr lang="pl-PL" sz="3600" b="1" dirty="0">
              <a:latin typeface="Georgia" pitchFamily="18" charset="0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pl-PL" sz="3800" dirty="0" smtClean="0">
                <a:latin typeface="Georgia" pitchFamily="18" charset="0"/>
              </a:rPr>
              <a:t>   odbierania</a:t>
            </a:r>
            <a:r>
              <a:rPr lang="pl-PL" sz="3800" dirty="0">
                <a:latin typeface="Georgia" pitchFamily="18" charset="0"/>
              </a:rPr>
              <a:t>, transportu, </a:t>
            </a:r>
            <a:r>
              <a:rPr lang="pl-PL" sz="3800" dirty="0" smtClean="0">
                <a:latin typeface="Georgia" pitchFamily="18" charset="0"/>
              </a:rPr>
              <a:t>odzysku </a:t>
            </a:r>
            <a:r>
              <a:rPr lang="pl-PL" sz="3800" dirty="0">
                <a:latin typeface="Georgia" pitchFamily="18" charset="0"/>
              </a:rPr>
              <a:t>i </a:t>
            </a:r>
            <a:r>
              <a:rPr lang="pl-PL" sz="3800" dirty="0" smtClean="0">
                <a:latin typeface="Georgia" pitchFamily="18" charset="0"/>
              </a:rPr>
              <a:t>  unieszkodliwiania </a:t>
            </a:r>
            <a:r>
              <a:rPr lang="pl-PL" sz="3800" dirty="0">
                <a:latin typeface="Georgia" pitchFamily="18" charset="0"/>
              </a:rPr>
              <a:t>odpadów komunalnych, </a:t>
            </a:r>
          </a:p>
          <a:p>
            <a:pPr marL="0" indent="0">
              <a:buFont typeface="Wingdings" pitchFamily="2" charset="2"/>
              <a:buChar char="Ø"/>
            </a:pPr>
            <a:r>
              <a:rPr lang="pl-PL" sz="3800" dirty="0" smtClean="0">
                <a:latin typeface="Georgia" pitchFamily="18" charset="0"/>
              </a:rPr>
              <a:t>   tworzenia </a:t>
            </a:r>
            <a:r>
              <a:rPr lang="pl-PL" sz="3800" dirty="0">
                <a:latin typeface="Georgia" pitchFamily="18" charset="0"/>
              </a:rPr>
              <a:t>i utrzymania punktów selektywnego zbierania odpadów komunalnych </a:t>
            </a:r>
          </a:p>
          <a:p>
            <a:pPr marL="0" indent="0">
              <a:buFont typeface="Wingdings" pitchFamily="2" charset="2"/>
              <a:buChar char="Ø"/>
            </a:pPr>
            <a:r>
              <a:rPr lang="pl-PL" sz="3800" dirty="0" smtClean="0">
                <a:latin typeface="Georgia" pitchFamily="18" charset="0"/>
              </a:rPr>
              <a:t>   obsługi </a:t>
            </a:r>
            <a:r>
              <a:rPr lang="pl-PL" sz="3800" dirty="0">
                <a:latin typeface="Georgia" pitchFamily="18" charset="0"/>
              </a:rPr>
              <a:t>administracyjnej </a:t>
            </a:r>
            <a:r>
              <a:rPr lang="pl-PL" sz="3800" dirty="0" smtClean="0">
                <a:latin typeface="Georgia" pitchFamily="18" charset="0"/>
              </a:rPr>
              <a:t>systemu</a:t>
            </a:r>
            <a:r>
              <a:rPr lang="pl-PL" sz="3800" dirty="0">
                <a:latin typeface="Georgia" pitchFamily="18" charset="0"/>
              </a:rPr>
              <a:t>;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ln w="57150">
            <a:solidFill>
              <a:srgbClr val="00B050"/>
            </a:solidFill>
          </a:ln>
        </p:spPr>
        <p:txBody>
          <a:bodyPr>
            <a:normAutofit fontScale="55000" lnSpcReduction="20000"/>
          </a:bodyPr>
          <a:lstStyle/>
          <a:p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272" y="1484784"/>
            <a:ext cx="2257425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842029"/>
            <a:ext cx="2257425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4853972"/>
            <a:ext cx="227647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234" y="3821136"/>
            <a:ext cx="28575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4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57150">
            <a:solidFill>
              <a:srgbClr val="00B050"/>
            </a:solidFill>
          </a:ln>
        </p:spPr>
        <p:txBody>
          <a:bodyPr/>
          <a:lstStyle/>
          <a:p>
            <a:pPr marL="0" indent="0" algn="just">
              <a:buNone/>
            </a:pPr>
            <a:endParaRPr lang="pl-PL" sz="1600" b="1" dirty="0" smtClean="0">
              <a:latin typeface="Georgia" pitchFamily="18" charset="0"/>
            </a:endParaRPr>
          </a:p>
          <a:p>
            <a:pPr marL="0" indent="0" algn="just">
              <a:buNone/>
            </a:pPr>
            <a:r>
              <a:rPr lang="pl-PL" sz="1600" b="1" dirty="0" smtClean="0">
                <a:latin typeface="Georgia" pitchFamily="18" charset="0"/>
              </a:rPr>
              <a:t>Według </a:t>
            </a:r>
            <a:r>
              <a:rPr lang="pl-PL" sz="1600" b="1" dirty="0">
                <a:latin typeface="Georgia" pitchFamily="18" charset="0"/>
              </a:rPr>
              <a:t>ustawy o </a:t>
            </a:r>
            <a:r>
              <a:rPr lang="pl-PL" sz="1600" b="1" dirty="0" smtClean="0">
                <a:latin typeface="Georgia" pitchFamily="18" charset="0"/>
              </a:rPr>
              <a:t>utrzymaniu czystości i porządku w gminie z </a:t>
            </a:r>
            <a:r>
              <a:rPr lang="pl-PL" sz="1600" b="1" dirty="0">
                <a:latin typeface="Georgia" pitchFamily="18" charset="0"/>
              </a:rPr>
              <a:t>dnia </a:t>
            </a:r>
            <a:r>
              <a:rPr lang="pl-PL" sz="1600" b="1" dirty="0" smtClean="0">
                <a:latin typeface="Georgia" pitchFamily="18" charset="0"/>
              </a:rPr>
              <a:t>13 września 1996r. </a:t>
            </a:r>
            <a:r>
              <a:rPr lang="pl-PL" sz="1600" b="1" dirty="0">
                <a:latin typeface="Georgia" pitchFamily="18" charset="0"/>
              </a:rPr>
              <a:t>r. (</a:t>
            </a:r>
            <a:r>
              <a:rPr lang="pl-PL" sz="1600" b="1" dirty="0" smtClean="0">
                <a:latin typeface="Georgia" pitchFamily="18" charset="0"/>
              </a:rPr>
              <a:t>Dz.U.2012, </a:t>
            </a:r>
            <a:r>
              <a:rPr lang="pl-PL" sz="1600" b="1" dirty="0">
                <a:latin typeface="Georgia" pitchFamily="18" charset="0"/>
              </a:rPr>
              <a:t>poz</a:t>
            </a:r>
            <a:r>
              <a:rPr lang="pl-PL" sz="1600" b="1" dirty="0" smtClean="0">
                <a:latin typeface="Georgia" pitchFamily="18" charset="0"/>
              </a:rPr>
              <a:t>. 391)</a:t>
            </a:r>
            <a:endParaRPr lang="pl-PL" sz="1600" b="1" dirty="0">
              <a:latin typeface="Georgia" pitchFamily="18" charset="0"/>
            </a:endParaRPr>
          </a:p>
          <a:p>
            <a:pPr marL="0" indent="0" algn="ctr">
              <a:buNone/>
            </a:pPr>
            <a:r>
              <a:rPr lang="pl-PL" sz="2000" b="1" dirty="0" smtClean="0">
                <a:solidFill>
                  <a:srgbClr val="FF0000"/>
                </a:solidFill>
                <a:latin typeface="Georgia" pitchFamily="18" charset="0"/>
              </a:rPr>
              <a:t>WŁAŚCICIEL NIERUCHOMOŚCI</a:t>
            </a:r>
          </a:p>
          <a:p>
            <a:pPr marL="0" indent="0" algn="ctr">
              <a:buNone/>
            </a:pPr>
            <a:r>
              <a:rPr lang="pl-PL" sz="2400" dirty="0">
                <a:latin typeface="Georgia" pitchFamily="18" charset="0"/>
              </a:rPr>
              <a:t>r</a:t>
            </a:r>
            <a:r>
              <a:rPr lang="pl-PL" sz="2400" dirty="0" smtClean="0">
                <a:latin typeface="Georgia" pitchFamily="18" charset="0"/>
              </a:rPr>
              <a:t>ozumie się przez to także współwłaścicieli, użytkowników wieczystych oraz jednostki organizacyjne i osoby posiadające nieruchomości w zarządzie lub użytkowani,                 a także inne podmioty władające nieruchomością</a:t>
            </a:r>
          </a:p>
          <a:p>
            <a:pPr marL="0" indent="0" algn="ctr">
              <a:buNone/>
            </a:pPr>
            <a:endParaRPr lang="pl-PL" sz="2400" dirty="0">
              <a:latin typeface="Georgia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-32115" y="273561"/>
            <a:ext cx="9172600" cy="1143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b="1" dirty="0" smtClean="0">
                <a:solidFill>
                  <a:schemeClr val="tx1"/>
                </a:solidFill>
                <a:latin typeface="Georgia" pitchFamily="18" charset="0"/>
              </a:rPr>
              <a:t>NAJWAŻNIEJSZE DEFINICJE</a:t>
            </a:r>
            <a:br>
              <a:rPr lang="pl-PL" sz="1800" b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Georgia" pitchFamily="18" charset="0"/>
              </a:rPr>
              <a:t>WŁAŚCICIEL NIERUCHOMOŚCI</a:t>
            </a:r>
            <a:endParaRPr lang="pl-PL" sz="2400" b="1" u="sng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1028" name="Picture 4" descr="http://t0.gstatic.com/images?q=tbn:ANd9GcSybKRT_Dv5YWvWbayoHbYzFjb8Iv9vECHHPs970Ne5hxsVOxgt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437112"/>
            <a:ext cx="30099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infolinia.com/dat/2011/8/25/50270F11-4FE2-421E-9837-41DAC6F9E6E8/DamascusOregonRealEstat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653136"/>
            <a:ext cx="3672408" cy="195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59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  <a:ln w="57150">
            <a:solidFill>
              <a:srgbClr val="00B050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2400" b="1" dirty="0">
                <a:latin typeface="Georgia" pitchFamily="18" charset="0"/>
              </a:rPr>
              <a:t>Według ustawy o odpadach z dnia 27 kwietnia 2001 r. (Dz.U.2010 Nr 185, poz. 1243 j.t.)</a:t>
            </a:r>
          </a:p>
          <a:p>
            <a:pPr marL="0" indent="0" algn="ctr">
              <a:buNone/>
            </a:pPr>
            <a:endParaRPr lang="pl-PL" sz="2400" b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sz="2900" b="1" u="sng" dirty="0" smtClean="0">
                <a:solidFill>
                  <a:srgbClr val="FF0000"/>
                </a:solidFill>
                <a:latin typeface="Georgia" pitchFamily="18" charset="0"/>
              </a:rPr>
              <a:t>WYTWÓRCY ODPADÓW -</a:t>
            </a:r>
            <a:endParaRPr lang="pl-PL" sz="29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marL="0" indent="0" algn="ctr">
              <a:buNone/>
            </a:pPr>
            <a:r>
              <a:rPr lang="pl-PL" sz="2900" dirty="0" smtClean="0">
                <a:latin typeface="Georgia" pitchFamily="18" charset="0"/>
              </a:rPr>
              <a:t>rozumie </a:t>
            </a:r>
            <a:r>
              <a:rPr lang="pl-PL" sz="2900" dirty="0">
                <a:latin typeface="Georgia" pitchFamily="18" charset="0"/>
              </a:rPr>
              <a:t>się przez to każdego, którego działalność lub bytowanie powoduje powstawanie odpadów, oraz każdego, kto przeprowadza wstępne przetwarzanie, mieszanie lub inne działania powodujące zmianę charakteru lub składu tych odpadów; wytwórcą odpadów powstających w wyniku świadczenia usług w zakresie budowy, rozbiórki, remontu obiektów, czyszczenia zbiorników lub urządzeń oraz sprzątania, konserwacji i napraw jest podmiot, który świadczy usługę, </a:t>
            </a:r>
            <a:r>
              <a:rPr lang="pl-PL" sz="2900" dirty="0" smtClean="0">
                <a:latin typeface="Georgia" pitchFamily="18" charset="0"/>
              </a:rPr>
              <a:t>chyba, </a:t>
            </a:r>
            <a:r>
              <a:rPr lang="pl-PL" sz="2900" dirty="0">
                <a:latin typeface="Georgia" pitchFamily="18" charset="0"/>
              </a:rPr>
              <a:t>że umowa o świadczenie usługi stanowi inaczej</a:t>
            </a:r>
            <a:r>
              <a:rPr lang="pl-PL" sz="2900" dirty="0" smtClean="0">
                <a:latin typeface="Georgia" pitchFamily="18" charset="0"/>
              </a:rPr>
              <a:t>;</a:t>
            </a:r>
            <a:r>
              <a:rPr lang="pl-PL" sz="2900" dirty="0">
                <a:latin typeface="Georgia" pitchFamily="18" charset="0"/>
              </a:rPr>
              <a:t>  </a:t>
            </a:r>
            <a:endParaRPr lang="pl-PL" sz="2900" dirty="0" smtClean="0">
              <a:latin typeface="Georgia" pitchFamily="18" charset="0"/>
            </a:endParaRPr>
          </a:p>
          <a:p>
            <a:pPr marL="0" indent="0" algn="ctr">
              <a:buNone/>
            </a:pPr>
            <a:r>
              <a:rPr lang="pl-PL" sz="2900" b="1" u="sng" dirty="0" smtClean="0">
                <a:solidFill>
                  <a:srgbClr val="FF0000"/>
                </a:solidFill>
                <a:latin typeface="Georgia" pitchFamily="18" charset="0"/>
              </a:rPr>
              <a:t>ZBIERANIU ODPADÓW - </a:t>
            </a:r>
          </a:p>
          <a:p>
            <a:pPr marL="0" indent="0" algn="ctr">
              <a:buNone/>
            </a:pPr>
            <a:r>
              <a:rPr lang="pl-PL" sz="2900" dirty="0" smtClean="0">
                <a:latin typeface="Georgia" pitchFamily="18" charset="0"/>
              </a:rPr>
              <a:t>rozumie </a:t>
            </a:r>
            <a:r>
              <a:rPr lang="pl-PL" sz="2900" dirty="0">
                <a:latin typeface="Georgia" pitchFamily="18" charset="0"/>
              </a:rPr>
              <a:t>się przez to każde działanie, w szczególności umieszczanie w pojemnikach, segregowanie i magazynowanie odpadów, które ma na celu przygotowanie ich do transportu do miejsc odzysku lub unieszkodliwiania.</a:t>
            </a:r>
          </a:p>
          <a:p>
            <a:pPr marL="0" indent="0" algn="ctr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pl-PL" sz="4000" b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pl-PL" sz="1800" b="1" dirty="0" smtClean="0">
                <a:solidFill>
                  <a:schemeClr val="tx1"/>
                </a:solidFill>
                <a:latin typeface="Georgia" pitchFamily="18" charset="0"/>
              </a:rPr>
              <a:t>NAJWAŻNIEJSZE DEFINICJE</a:t>
            </a:r>
            <a:r>
              <a:rPr lang="pl-PL" sz="4000" b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pl-PL" sz="4000" b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pl-PL" sz="2700" b="1" u="sng" dirty="0" smtClean="0">
                <a:solidFill>
                  <a:schemeClr val="tx1"/>
                </a:solidFill>
                <a:latin typeface="Georgia" pitchFamily="18" charset="0"/>
              </a:rPr>
              <a:t>WYTWÓRCY ODPADÓW, ZBIERANIE ODPADÓW-</a:t>
            </a:r>
            <a:r>
              <a:rPr lang="pl-PL" b="1" u="sng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pl-PL" b="1" u="sng" dirty="0" smtClean="0">
                <a:solidFill>
                  <a:schemeClr val="tx1"/>
                </a:solidFill>
                <a:latin typeface="Georgia" pitchFamily="18" charset="0"/>
              </a:rPr>
            </a:br>
            <a:endParaRPr lang="pl-PL" b="1" u="sng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4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8600" y="260648"/>
            <a:ext cx="917260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1800" b="1" dirty="0">
                <a:solidFill>
                  <a:schemeClr val="tx1"/>
                </a:solidFill>
                <a:latin typeface="Georgia" pitchFamily="18" charset="0"/>
              </a:rPr>
              <a:t>NAJWAŻNIEJSZE DEFINICJE</a:t>
            </a:r>
            <a:br>
              <a:rPr lang="pl-PL" sz="1800" b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pl-PL" sz="2800" b="1" u="sng" dirty="0" smtClean="0">
                <a:solidFill>
                  <a:schemeClr val="tx1"/>
                </a:solidFill>
                <a:latin typeface="Georgia" pitchFamily="18" charset="0"/>
              </a:rPr>
              <a:t>ODPADY KOMUNALNE</a:t>
            </a:r>
            <a:endParaRPr lang="pl-PL" sz="2800" b="1" u="sng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700808"/>
            <a:ext cx="8072494" cy="4525963"/>
          </a:xfrm>
          <a:ln w="28575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  <a:buClr>
                <a:schemeClr val="accent1"/>
              </a:buClr>
              <a:buSzPct val="125000"/>
              <a:buNone/>
            </a:pPr>
            <a:r>
              <a:rPr lang="pl-PL" sz="1600" b="1" dirty="0" smtClean="0">
                <a:latin typeface="Georgia" pitchFamily="18" charset="0"/>
              </a:rPr>
              <a:t>Według ustawy o odpadach z dnia 27 kwietnia 2001 r. (Dz.U.2010 Nr 185, poz. 1243 j.t.)</a:t>
            </a:r>
          </a:p>
          <a:p>
            <a:pPr algn="ctr">
              <a:spcBef>
                <a:spcPct val="50000"/>
              </a:spcBef>
              <a:buClr>
                <a:schemeClr val="accent1"/>
              </a:buClr>
              <a:buSzPct val="125000"/>
              <a:buNone/>
            </a:pPr>
            <a:r>
              <a:rPr lang="pl-PL" sz="2400" b="1" u="sng" dirty="0" smtClean="0">
                <a:solidFill>
                  <a:srgbClr val="FF0000"/>
                </a:solidFill>
                <a:latin typeface="Georgia" pitchFamily="18" charset="0"/>
              </a:rPr>
              <a:t>ODPADY KOMUNALNE</a:t>
            </a:r>
            <a:r>
              <a:rPr lang="pl-PL" sz="2400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endParaRPr lang="pl-PL" sz="2400" b="1" dirty="0" smtClean="0">
              <a:latin typeface="Georgia" pitchFamily="18" charset="0"/>
            </a:endParaRPr>
          </a:p>
          <a:p>
            <a:pPr algn="ctr">
              <a:spcBef>
                <a:spcPct val="50000"/>
              </a:spcBef>
              <a:buClr>
                <a:schemeClr val="accent1"/>
              </a:buClr>
              <a:buSzPct val="125000"/>
              <a:buNone/>
            </a:pPr>
            <a:r>
              <a:rPr lang="pl-PL" sz="2400" dirty="0" smtClean="0">
                <a:latin typeface="Georgia" pitchFamily="18" charset="0"/>
              </a:rPr>
              <a:t>rozumie </a:t>
            </a:r>
            <a:r>
              <a:rPr lang="pl-PL" sz="2400" dirty="0">
                <a:latin typeface="Georgia" pitchFamily="18" charset="0"/>
              </a:rPr>
              <a:t>się przez to odpady powstające w gospodarstwach domowych, z wyłączeniem pojazdów wycofanych </a:t>
            </a:r>
            <a:r>
              <a:rPr lang="pl-PL" sz="2400" dirty="0" smtClean="0">
                <a:latin typeface="Georgia" pitchFamily="18" charset="0"/>
              </a:rPr>
              <a:t>                     z </a:t>
            </a:r>
            <a:r>
              <a:rPr lang="pl-PL" sz="2400" dirty="0">
                <a:latin typeface="Georgia" pitchFamily="18" charset="0"/>
              </a:rPr>
              <a:t>eksploatacji, a także odpady niezawierające odpadów niebezpiecznych pochodzące od innych wytwórców odpadów, które ze względu na swój charakter lub skład są podobne do odpadów powstających </a:t>
            </a:r>
            <a:r>
              <a:rPr lang="pl-PL" sz="2400" dirty="0" smtClean="0">
                <a:latin typeface="Georgia" pitchFamily="18" charset="0"/>
              </a:rPr>
              <a:t>                                        w </a:t>
            </a:r>
            <a:r>
              <a:rPr lang="pl-PL" sz="2400" dirty="0">
                <a:latin typeface="Georgia" pitchFamily="18" charset="0"/>
              </a:rPr>
              <a:t>gospodarstwach domowych;</a:t>
            </a:r>
            <a:r>
              <a:rPr lang="pl-PL" sz="2400" b="1" dirty="0" smtClean="0">
                <a:latin typeface="Georgia" pitchFamily="18" charset="0"/>
              </a:rPr>
              <a:t> </a:t>
            </a:r>
          </a:p>
          <a:p>
            <a:pPr algn="ctr">
              <a:spcBef>
                <a:spcPct val="50000"/>
              </a:spcBef>
              <a:buClr>
                <a:schemeClr val="accent1"/>
              </a:buClr>
              <a:buSzPct val="125000"/>
              <a:buFont typeface="Wingdings" pitchFamily="2" charset="2"/>
              <a:buNone/>
            </a:pPr>
            <a:r>
              <a:rPr lang="pl-PL" sz="2400" b="1" dirty="0" smtClean="0">
                <a:latin typeface="Georgia" pitchFamily="18" charset="0"/>
              </a:rPr>
              <a:t>    </a:t>
            </a:r>
            <a:endParaRPr lang="pl-PL" sz="2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  <a:buClr>
                <a:schemeClr val="accent1"/>
              </a:buClr>
              <a:buSzPct val="125000"/>
              <a:buNone/>
            </a:pPr>
            <a:r>
              <a:rPr lang="pl-PL" sz="2000" b="1" dirty="0">
                <a:latin typeface="Georgia" pitchFamily="18" charset="0"/>
              </a:rPr>
              <a:t>Według ustawy o odpadach z dnia 27 kwietnia 2001 r. (Dz.U.2010 Nr 185, poz. 1243 j.t.)</a:t>
            </a:r>
          </a:p>
          <a:p>
            <a:pPr algn="ctr">
              <a:spcBef>
                <a:spcPct val="50000"/>
              </a:spcBef>
              <a:buClr>
                <a:schemeClr val="accent1"/>
              </a:buClr>
              <a:buSzPct val="125000"/>
              <a:buNone/>
            </a:pPr>
            <a:r>
              <a:rPr lang="pl-PL" b="1" u="sng" dirty="0" smtClean="0">
                <a:solidFill>
                  <a:srgbClr val="FF0000"/>
                </a:solidFill>
                <a:latin typeface="Georgia" pitchFamily="18" charset="0"/>
              </a:rPr>
              <a:t>ODPADY ZIELONE </a:t>
            </a:r>
          </a:p>
          <a:p>
            <a:pPr algn="ctr">
              <a:spcBef>
                <a:spcPct val="50000"/>
              </a:spcBef>
              <a:buClr>
                <a:schemeClr val="accent1"/>
              </a:buClr>
              <a:buSzPct val="125000"/>
              <a:buNone/>
            </a:pPr>
            <a:r>
              <a:rPr lang="pl-PL" sz="2400" dirty="0" smtClean="0">
                <a:latin typeface="Georgia" pitchFamily="18" charset="0"/>
              </a:rPr>
              <a:t>rozumie </a:t>
            </a:r>
            <a:r>
              <a:rPr lang="pl-PL" sz="2400" dirty="0">
                <a:latin typeface="Georgia" pitchFamily="18" charset="0"/>
              </a:rPr>
              <a:t>się przez to stanowiące części roślin odpady komunalne pochodzące z pielęgnacji terenów zieleni oraz targowisk, z wyjątkiem odpadów pochodzących z czyszczenia ulic i placów</a:t>
            </a:r>
            <a:r>
              <a:rPr lang="pl-PL" sz="2400" dirty="0" smtClean="0">
                <a:latin typeface="Georgia" pitchFamily="18" charset="0"/>
              </a:rPr>
              <a:t>;</a:t>
            </a:r>
            <a:endParaRPr lang="pl-PL" sz="2400" dirty="0">
              <a:latin typeface="Georgia" pitchFamily="18" charset="0"/>
            </a:endParaRPr>
          </a:p>
          <a:p>
            <a:pPr algn="ctr">
              <a:spcBef>
                <a:spcPct val="50000"/>
              </a:spcBef>
              <a:buClr>
                <a:schemeClr val="accent1"/>
              </a:buClr>
              <a:buSzPct val="125000"/>
              <a:buNone/>
            </a:pPr>
            <a:endParaRPr lang="pl-PL" sz="2400" b="1" u="sng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0" y="404664"/>
            <a:ext cx="9144000" cy="1143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b="1" dirty="0">
                <a:solidFill>
                  <a:schemeClr val="tx1"/>
                </a:solidFill>
                <a:latin typeface="Georgia" pitchFamily="18" charset="0"/>
              </a:rPr>
              <a:t>NAJWAŻNIEJSZE DEFINICJE</a:t>
            </a:r>
            <a:r>
              <a:rPr lang="pl-PL" sz="2800" b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pl-PL" sz="2800" b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pl-PL" sz="2800" b="1" u="sng" dirty="0" smtClean="0">
                <a:solidFill>
                  <a:schemeClr val="tx1"/>
                </a:solidFill>
                <a:latin typeface="Georgia" pitchFamily="18" charset="0"/>
              </a:rPr>
              <a:t>ODPADY ZIELONE</a:t>
            </a:r>
            <a:endParaRPr lang="pl-PL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094" y="4869160"/>
            <a:ext cx="254317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78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526</TotalTime>
  <Words>731</Words>
  <Application>Microsoft Office PowerPoint</Application>
  <PresentationFormat>Pokaz na ekranie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JAK BĘDZIE DZIAŁAŁ NOWY SYSTEM GOSPODARKI ODPADAMI od lipca 2013r.?</vt:lpstr>
      <vt:lpstr>ELEMENTY NOWEGO SYSTEMU GOSPODARKI ODPADAMI OBOWIĄZKI GMIN </vt:lpstr>
      <vt:lpstr>ELEMENTY NOWEGO SYSTEMU GOSPODARKI ODPADAMI  OPŁATA ZA GOSPODAROWANIE ODPADAMI KOMUNALNYMI </vt:lpstr>
      <vt:lpstr>ELEMENTY NOWEGO SYSTEMU GOSPODARKI ODPADAMI  OPŁATA ZA GOSPODAROWANIE ODPADAMI KOMUNALNYMI </vt:lpstr>
      <vt:lpstr>Elementy nowego systemu gospodarki odpadami  Opłata za gospodarowanie odpadami komunalnymi </vt:lpstr>
      <vt:lpstr>Prezentacja programu PowerPoint</vt:lpstr>
      <vt:lpstr> NAJWAŻNIEJSZE DEFINICJE WYTWÓRCY ODPADÓW, ZBIERANIE ODPADÓW- </vt:lpstr>
      <vt:lpstr>NAJWAŻNIEJSZE DEFINICJE ODPADY KOMUNALNE</vt:lpstr>
      <vt:lpstr>Prezentacja programu PowerPoint</vt:lpstr>
      <vt:lpstr>NAJWAŻNIEJSZE DEFINICJE BIOODPADY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Obowiązki gmin</dc:title>
  <dc:creator>UMWM</dc:creator>
  <cp:lastModifiedBy>UMWM</cp:lastModifiedBy>
  <cp:revision>113</cp:revision>
  <dcterms:created xsi:type="dcterms:W3CDTF">2012-11-13T10:46:54Z</dcterms:created>
  <dcterms:modified xsi:type="dcterms:W3CDTF">2013-01-08T06:28:49Z</dcterms:modified>
</cp:coreProperties>
</file>