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81"/>
  </p:notesMasterIdLst>
  <p:sldIdLst>
    <p:sldId id="256" r:id="rId2"/>
    <p:sldId id="362" r:id="rId3"/>
    <p:sldId id="258" r:id="rId4"/>
    <p:sldId id="259" r:id="rId5"/>
    <p:sldId id="260" r:id="rId6"/>
    <p:sldId id="261" r:id="rId7"/>
    <p:sldId id="263" r:id="rId8"/>
    <p:sldId id="292" r:id="rId9"/>
    <p:sldId id="265" r:id="rId10"/>
    <p:sldId id="266" r:id="rId11"/>
    <p:sldId id="269"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312" r:id="rId32"/>
    <p:sldId id="313" r:id="rId33"/>
    <p:sldId id="314" r:id="rId34"/>
    <p:sldId id="315" r:id="rId35"/>
    <p:sldId id="316" r:id="rId36"/>
    <p:sldId id="317" r:id="rId37"/>
    <p:sldId id="318" r:id="rId38"/>
    <p:sldId id="319" r:id="rId39"/>
    <p:sldId id="320" r:id="rId40"/>
    <p:sldId id="321" r:id="rId41"/>
    <p:sldId id="322" r:id="rId42"/>
    <p:sldId id="323" r:id="rId43"/>
    <p:sldId id="324" r:id="rId44"/>
    <p:sldId id="325" r:id="rId45"/>
    <p:sldId id="326" r:id="rId46"/>
    <p:sldId id="327" r:id="rId47"/>
    <p:sldId id="328" r:id="rId48"/>
    <p:sldId id="329" r:id="rId49"/>
    <p:sldId id="330" r:id="rId50"/>
    <p:sldId id="331" r:id="rId51"/>
    <p:sldId id="332" r:id="rId52"/>
    <p:sldId id="333" r:id="rId53"/>
    <p:sldId id="334" r:id="rId54"/>
    <p:sldId id="335" r:id="rId55"/>
    <p:sldId id="336" r:id="rId56"/>
    <p:sldId id="337" r:id="rId57"/>
    <p:sldId id="338" r:id="rId58"/>
    <p:sldId id="339" r:id="rId59"/>
    <p:sldId id="340" r:id="rId60"/>
    <p:sldId id="341" r:id="rId61"/>
    <p:sldId id="342" r:id="rId62"/>
    <p:sldId id="343" r:id="rId63"/>
    <p:sldId id="344" r:id="rId64"/>
    <p:sldId id="345" r:id="rId65"/>
    <p:sldId id="346" r:id="rId66"/>
    <p:sldId id="347" r:id="rId67"/>
    <p:sldId id="348" r:id="rId68"/>
    <p:sldId id="349" r:id="rId69"/>
    <p:sldId id="350" r:id="rId70"/>
    <p:sldId id="351" r:id="rId71"/>
    <p:sldId id="352" r:id="rId72"/>
    <p:sldId id="353" r:id="rId73"/>
    <p:sldId id="354" r:id="rId74"/>
    <p:sldId id="355" r:id="rId75"/>
    <p:sldId id="356" r:id="rId76"/>
    <p:sldId id="359" r:id="rId77"/>
    <p:sldId id="360" r:id="rId78"/>
    <p:sldId id="361" r:id="rId79"/>
    <p:sldId id="363" r:id="rId8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C0099"/>
  </p:clrMru>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1" autoAdjust="0"/>
    <p:restoredTop sz="86429" autoAdjust="0"/>
  </p:normalViewPr>
  <p:slideViewPr>
    <p:cSldViewPr>
      <p:cViewPr varScale="1">
        <p:scale>
          <a:sx n="93" d="100"/>
          <a:sy n="93" d="100"/>
        </p:scale>
        <p:origin x="-1350" y="-90"/>
      </p:cViewPr>
      <p:guideLst>
        <p:guide orient="horz" pos="2160"/>
        <p:guide pos="2880"/>
      </p:guideLst>
    </p:cSldViewPr>
  </p:slideViewPr>
  <p:outlineViewPr>
    <p:cViewPr>
      <p:scale>
        <a:sx n="33" d="100"/>
        <a:sy n="33" d="100"/>
      </p:scale>
      <p:origin x="48" y="1490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21C63F-4B26-45D9-A6DE-1FFEA7C89D60}" type="datetimeFigureOut">
              <a:rPr lang="pl-PL" smtClean="0"/>
              <a:pPr/>
              <a:t>09.11.2018</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14EEDB-1ED1-425B-B3BC-1B43459689EB}"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9" name="Prostokąt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ytuł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pl-PL" smtClean="0"/>
              <a:t>Kliknij, aby edytować styl</a:t>
            </a:r>
            <a:endParaRPr kumimoji="0" lang="en-US"/>
          </a:p>
        </p:txBody>
      </p:sp>
      <p:sp>
        <p:nvSpPr>
          <p:cNvPr id="3" name="Podtytuł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pl-PL" smtClean="0"/>
              <a:t>Kliknij, aby edytować styl wzorca podtytułu</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09.11.2018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
        <p:nvSpPr>
          <p:cNvPr id="10" name="Prostokąt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09.11.2018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9" name="Prostokąt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Prostokąt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ytuł pionowy 1"/>
          <p:cNvSpPr>
            <a:spLocks noGrp="1"/>
          </p:cNvSpPr>
          <p:nvPr>
            <p:ph type="title" orient="vert"/>
          </p:nvPr>
        </p:nvSpPr>
        <p:spPr>
          <a:xfrm>
            <a:off x="6781800" y="274640"/>
            <a:ext cx="1905000" cy="5851525"/>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304800"/>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09.11.2018</a:t>
            </a:fld>
            <a:endParaRPr lang="pl-PL" dirty="0"/>
          </a:p>
        </p:txBody>
      </p:sp>
      <p:sp>
        <p:nvSpPr>
          <p:cNvPr id="5" name="Symbol zastępczy stopki 4"/>
          <p:cNvSpPr>
            <a:spLocks noGrp="1"/>
          </p:cNvSpPr>
          <p:nvPr>
            <p:ph type="ftr" sz="quarter" idx="11"/>
          </p:nvPr>
        </p:nvSpPr>
        <p:spPr>
          <a:xfrm>
            <a:off x="2640597" y="6377459"/>
            <a:ext cx="3836404" cy="365125"/>
          </a:xfrm>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155448"/>
            <a:ext cx="8229600" cy="1252728"/>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09.11.2018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9" name="Prostokąt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Prostokąt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ytuł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09.11.2018</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09.11.2018</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tekstu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pl-PL" smtClean="0"/>
              <a:t>Kliknij, aby edytować style wzorca tekstu</a:t>
            </a:r>
          </a:p>
        </p:txBody>
      </p:sp>
      <p:sp>
        <p:nvSpPr>
          <p:cNvPr id="6" name="Symbol zastępczy zawartości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66221E02-25CB-4963-84BC-0813985E7D90}" type="datetimeFigureOut">
              <a:rPr lang="pl-PL" smtClean="0"/>
              <a:pPr/>
              <a:t>09.11.2018</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66221E02-25CB-4963-84BC-0813985E7D90}" type="datetimeFigureOut">
              <a:rPr lang="pl-PL" smtClean="0"/>
              <a:pPr/>
              <a:t>09.11.2018</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09.11.2018</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pl-PL" smtClean="0"/>
              <a:t>Kliknij, aby edytować styl</a:t>
            </a:r>
            <a:endParaRPr kumimoji="0" lang="en-US"/>
          </a:p>
        </p:txBody>
      </p:sp>
      <p:sp>
        <p:nvSpPr>
          <p:cNvPr id="3" name="Symbol zastępczy zawartości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tekstu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09.11.2018</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
        <p:nvSpPr>
          <p:cNvPr id="12" name="Prostokąt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Prostokąt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pl-PL" smtClean="0"/>
              <a:t>Kliknij, aby edytować styl</a:t>
            </a:r>
            <a:endParaRPr kumimoji="0" lang="en-US"/>
          </a:p>
        </p:txBody>
      </p:sp>
      <p:sp>
        <p:nvSpPr>
          <p:cNvPr id="3" name="Symbol zastępczy obrazu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pl-PL" dirty="0" smtClean="0"/>
              <a:t>Kliknij ikonę, aby dodać obraz</a:t>
            </a:r>
            <a:endParaRPr kumimoji="0" lang="en-US" dirty="0"/>
          </a:p>
        </p:txBody>
      </p:sp>
      <p:sp>
        <p:nvSpPr>
          <p:cNvPr id="4" name="Symbol zastępczy tekstu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164592" y="1170432"/>
            <a:ext cx="2523744" cy="201168"/>
          </a:xfrm>
        </p:spPr>
        <p:txBody>
          <a:bodyPr/>
          <a:lstStyle/>
          <a:p>
            <a:fld id="{66221E02-25CB-4963-84BC-0813985E7D90}" type="datetimeFigureOut">
              <a:rPr lang="pl-PL" smtClean="0"/>
              <a:pPr/>
              <a:t>09.11.2018</a:t>
            </a:fld>
            <a:endParaRPr lang="pl-PL" dirty="0"/>
          </a:p>
        </p:txBody>
      </p:sp>
      <p:sp>
        <p:nvSpPr>
          <p:cNvPr id="11" name="Prostokąt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Prostokąt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Symbol zastępczy stopki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pl-PL" dirty="0"/>
          </a:p>
        </p:txBody>
      </p:sp>
      <p:sp>
        <p:nvSpPr>
          <p:cNvPr id="7" name="Symbol zastępczy numeru slajdu 6"/>
          <p:cNvSpPr>
            <a:spLocks noGrp="1"/>
          </p:cNvSpPr>
          <p:nvPr>
            <p:ph type="sldNum" sz="quarter" idx="12"/>
          </p:nvPr>
        </p:nvSpPr>
        <p:spPr>
          <a:xfrm>
            <a:off x="8339328" y="1170432"/>
            <a:ext cx="733864" cy="201168"/>
          </a:xfrm>
        </p:spPr>
        <p:txBody>
          <a:bodyPr/>
          <a:lstStyle/>
          <a:p>
            <a:fld id="{589B7C76-EFF2-4CD8-A475-4750F11B4BC6}" type="slidenum">
              <a:rPr lang="pl-PL" smtClean="0"/>
              <a:pPr/>
              <a:t>‹#›</a:t>
            </a:fld>
            <a:endParaRPr lang="pl-PL"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0" name="Prostokąt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Prostokąt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Symbol zastępczy tytułu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4" name="Symbol zastępczy daty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6221E02-25CB-4963-84BC-0813985E7D90}" type="datetimeFigureOut">
              <a:rPr lang="pl-PL" smtClean="0"/>
              <a:pPr/>
              <a:t>09.11.2018</a:t>
            </a:fld>
            <a:endParaRPr lang="pl-PL" dirty="0"/>
          </a:p>
        </p:txBody>
      </p:sp>
      <p:sp>
        <p:nvSpPr>
          <p:cNvPr id="5" name="Symbol zastępczy stopki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pl-PL" dirty="0"/>
          </a:p>
        </p:txBody>
      </p:sp>
      <p:sp>
        <p:nvSpPr>
          <p:cNvPr id="6" name="Symbol zastępczy numeru slajd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89B7C76-EFF2-4CD8-A475-4750F11B4BC6}" type="slidenum">
              <a:rPr lang="pl-PL" smtClean="0"/>
              <a:pPr/>
              <a:t>‹#›</a:t>
            </a:fld>
            <a:endParaRPr lang="pl-PL"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0" y="0"/>
            <a:ext cx="9144000" cy="6858000"/>
          </a:xfrm>
          <a:blipFill>
            <a:blip r:embed="rId2" cstate="print"/>
            <a:stretch>
              <a:fillRect/>
            </a:stretch>
          </a:blipFill>
        </p:spPr>
        <p:txBody>
          <a:bodyPr>
            <a:normAutofit fontScale="90000"/>
          </a:bodyPr>
          <a:lstStyle/>
          <a:p>
            <a:pPr algn="ctr"/>
            <a:r>
              <a:rPr lang="pl-PL" sz="2400" dirty="0" smtClean="0">
                <a:latin typeface="Times New Roman" pitchFamily="18" charset="0"/>
                <a:cs typeface="Times New Roman" pitchFamily="18" charset="0"/>
              </a:rPr>
              <a:t/>
            </a:r>
            <a:br>
              <a:rPr lang="pl-PL" sz="2400" dirty="0" smtClean="0">
                <a:latin typeface="Times New Roman" pitchFamily="18" charset="0"/>
                <a:cs typeface="Times New Roman" pitchFamily="18" charset="0"/>
              </a:rPr>
            </a:br>
            <a:r>
              <a:rPr lang="pl-PL" sz="1200" dirty="0" smtClean="0">
                <a:solidFill>
                  <a:schemeClr val="bg1"/>
                </a:solidFill>
                <a:latin typeface="Times New Roman" pitchFamily="18" charset="0"/>
                <a:cs typeface="Times New Roman" pitchFamily="18" charset="0"/>
              </a:rPr>
              <a:t/>
            </a:r>
            <a:br>
              <a:rPr lang="pl-PL" sz="1200" dirty="0" smtClean="0">
                <a:solidFill>
                  <a:schemeClr val="bg1"/>
                </a:solidFill>
                <a:latin typeface="Times New Roman" pitchFamily="18" charset="0"/>
                <a:cs typeface="Times New Roman" pitchFamily="18" charset="0"/>
              </a:rPr>
            </a:br>
            <a:r>
              <a:rPr lang="pl-PL" sz="1200" dirty="0" smtClean="0">
                <a:solidFill>
                  <a:schemeClr val="bg1"/>
                </a:solidFill>
                <a:latin typeface="Times New Roman" pitchFamily="18" charset="0"/>
                <a:cs typeface="Times New Roman" pitchFamily="18" charset="0"/>
              </a:rPr>
              <a:t/>
            </a:r>
            <a:br>
              <a:rPr lang="pl-PL" sz="1200" dirty="0" smtClean="0">
                <a:solidFill>
                  <a:schemeClr val="bg1"/>
                </a:solidFill>
                <a:latin typeface="Times New Roman" pitchFamily="18" charset="0"/>
                <a:cs typeface="Times New Roman" pitchFamily="18" charset="0"/>
              </a:rPr>
            </a:br>
            <a:r>
              <a:rPr lang="pl-PL" sz="1200" dirty="0" smtClean="0">
                <a:solidFill>
                  <a:schemeClr val="bg1"/>
                </a:solidFill>
                <a:latin typeface="Times New Roman" pitchFamily="18" charset="0"/>
                <a:cs typeface="Times New Roman" pitchFamily="18" charset="0"/>
              </a:rPr>
              <a:t/>
            </a:r>
            <a:br>
              <a:rPr lang="pl-PL" sz="1200" dirty="0" smtClean="0">
                <a:solidFill>
                  <a:schemeClr val="bg1"/>
                </a:solidFill>
                <a:latin typeface="Times New Roman" pitchFamily="18" charset="0"/>
                <a:cs typeface="Times New Roman" pitchFamily="18" charset="0"/>
              </a:rPr>
            </a:br>
            <a:r>
              <a:rPr lang="pl-PL" sz="1200" dirty="0" smtClean="0">
                <a:solidFill>
                  <a:schemeClr val="bg1"/>
                </a:solidFill>
                <a:latin typeface="Times New Roman" pitchFamily="18" charset="0"/>
                <a:cs typeface="Times New Roman" pitchFamily="18" charset="0"/>
              </a:rPr>
              <a:t/>
            </a:r>
            <a:br>
              <a:rPr lang="pl-PL" sz="1200" dirty="0" smtClean="0">
                <a:solidFill>
                  <a:schemeClr val="bg1"/>
                </a:solidFill>
                <a:latin typeface="Times New Roman" pitchFamily="18" charset="0"/>
                <a:cs typeface="Times New Roman" pitchFamily="18" charset="0"/>
              </a:rPr>
            </a:br>
            <a:r>
              <a:rPr lang="pl-PL" sz="1200" dirty="0" smtClean="0">
                <a:solidFill>
                  <a:schemeClr val="bg1"/>
                </a:solidFill>
                <a:latin typeface="Times New Roman" pitchFamily="18" charset="0"/>
                <a:cs typeface="Times New Roman" pitchFamily="18" charset="0"/>
              </a:rPr>
              <a:t/>
            </a:r>
            <a:br>
              <a:rPr lang="pl-PL" sz="1200" dirty="0" smtClean="0">
                <a:solidFill>
                  <a:schemeClr val="bg1"/>
                </a:solidFill>
                <a:latin typeface="Times New Roman" pitchFamily="18" charset="0"/>
                <a:cs typeface="Times New Roman" pitchFamily="18" charset="0"/>
              </a:rPr>
            </a:br>
            <a:r>
              <a:rPr lang="pl-PL" sz="1200" dirty="0" smtClean="0">
                <a:solidFill>
                  <a:schemeClr val="bg1"/>
                </a:solidFill>
                <a:latin typeface="Times New Roman" pitchFamily="18" charset="0"/>
                <a:cs typeface="Times New Roman" pitchFamily="18" charset="0"/>
              </a:rPr>
              <a:t/>
            </a:r>
            <a:br>
              <a:rPr lang="pl-PL" sz="1200" dirty="0" smtClean="0">
                <a:solidFill>
                  <a:schemeClr val="bg1"/>
                </a:solidFill>
                <a:latin typeface="Times New Roman" pitchFamily="18" charset="0"/>
                <a:cs typeface="Times New Roman" pitchFamily="18" charset="0"/>
              </a:rPr>
            </a:br>
            <a:r>
              <a:rPr lang="pl-PL" sz="1200" dirty="0" smtClean="0">
                <a:solidFill>
                  <a:schemeClr val="bg1"/>
                </a:solidFill>
                <a:latin typeface="Times New Roman" pitchFamily="18" charset="0"/>
                <a:cs typeface="Times New Roman" pitchFamily="18" charset="0"/>
              </a:rPr>
              <a:t/>
            </a:r>
            <a:br>
              <a:rPr lang="pl-PL" sz="1200" dirty="0" smtClean="0">
                <a:solidFill>
                  <a:schemeClr val="bg1"/>
                </a:solidFill>
                <a:latin typeface="Times New Roman" pitchFamily="18" charset="0"/>
                <a:cs typeface="Times New Roman" pitchFamily="18" charset="0"/>
              </a:rPr>
            </a:br>
            <a:r>
              <a:rPr lang="pl-PL" sz="4800" i="1" dirty="0" smtClean="0">
                <a:solidFill>
                  <a:srgbClr val="002060"/>
                </a:solidFill>
                <a:latin typeface="Times New Roman" pitchFamily="18" charset="0"/>
                <a:cs typeface="Times New Roman" pitchFamily="18" charset="0"/>
              </a:rPr>
              <a:t>Powszechna samoobrona</a:t>
            </a:r>
            <a:br>
              <a:rPr lang="pl-PL" sz="4800" i="1" dirty="0" smtClean="0">
                <a:solidFill>
                  <a:srgbClr val="002060"/>
                </a:solidFill>
                <a:latin typeface="Times New Roman" pitchFamily="18" charset="0"/>
                <a:cs typeface="Times New Roman" pitchFamily="18" charset="0"/>
              </a:rPr>
            </a:br>
            <a:r>
              <a:rPr lang="pl-PL" sz="4800" i="1" dirty="0" smtClean="0">
                <a:solidFill>
                  <a:srgbClr val="002060"/>
                </a:solidFill>
                <a:latin typeface="Times New Roman" pitchFamily="18" charset="0"/>
                <a:cs typeface="Times New Roman" pitchFamily="18" charset="0"/>
              </a:rPr>
              <a:t>ludności</a:t>
            </a:r>
            <a:br>
              <a:rPr lang="pl-PL" sz="4800" i="1" dirty="0" smtClean="0">
                <a:solidFill>
                  <a:srgbClr val="002060"/>
                </a:solidFill>
                <a:latin typeface="Times New Roman" pitchFamily="18" charset="0"/>
                <a:cs typeface="Times New Roman" pitchFamily="18" charset="0"/>
              </a:rPr>
            </a:br>
            <a:r>
              <a:rPr lang="pl-PL" sz="800" dirty="0" smtClean="0">
                <a:latin typeface="Times New Roman" pitchFamily="18" charset="0"/>
                <a:cs typeface="Times New Roman" pitchFamily="18" charset="0"/>
              </a:rPr>
              <a:t/>
            </a:r>
            <a:br>
              <a:rPr lang="pl-PL" sz="800" dirty="0" smtClean="0">
                <a:latin typeface="Times New Roman" pitchFamily="18" charset="0"/>
                <a:cs typeface="Times New Roman" pitchFamily="18" charset="0"/>
              </a:rPr>
            </a:br>
            <a:r>
              <a:rPr lang="pl-PL" sz="1200" dirty="0" smtClean="0">
                <a:solidFill>
                  <a:schemeClr val="bg1"/>
                </a:solidFill>
                <a:latin typeface="Times New Roman" pitchFamily="18" charset="0"/>
                <a:cs typeface="Times New Roman" pitchFamily="18" charset="0"/>
              </a:rPr>
              <a:t/>
            </a:r>
            <a:br>
              <a:rPr lang="pl-PL" sz="1200" dirty="0" smtClean="0">
                <a:solidFill>
                  <a:schemeClr val="bg1"/>
                </a:solidFill>
                <a:latin typeface="Times New Roman" pitchFamily="18" charset="0"/>
                <a:cs typeface="Times New Roman" pitchFamily="18" charset="0"/>
              </a:rPr>
            </a:br>
            <a:r>
              <a:rPr lang="pl-PL" sz="1200" dirty="0" smtClean="0">
                <a:solidFill>
                  <a:schemeClr val="bg1"/>
                </a:solidFill>
                <a:latin typeface="Times New Roman" pitchFamily="18" charset="0"/>
                <a:cs typeface="Times New Roman" pitchFamily="18" charset="0"/>
              </a:rPr>
              <a:t/>
            </a:r>
            <a:br>
              <a:rPr lang="pl-PL" sz="1200" dirty="0" smtClean="0">
                <a:solidFill>
                  <a:schemeClr val="bg1"/>
                </a:solidFill>
                <a:latin typeface="Times New Roman" pitchFamily="18" charset="0"/>
                <a:cs typeface="Times New Roman" pitchFamily="18" charset="0"/>
              </a:rPr>
            </a:br>
            <a:r>
              <a:rPr lang="pl-PL" sz="1200" dirty="0" smtClean="0">
                <a:solidFill>
                  <a:schemeClr val="bg1"/>
                </a:solidFill>
                <a:latin typeface="Times New Roman" pitchFamily="18" charset="0"/>
                <a:cs typeface="Times New Roman" pitchFamily="18" charset="0"/>
              </a:rPr>
              <a:t/>
            </a:r>
            <a:br>
              <a:rPr lang="pl-PL" sz="1200" dirty="0" smtClean="0">
                <a:solidFill>
                  <a:schemeClr val="bg1"/>
                </a:solidFill>
                <a:latin typeface="Times New Roman" pitchFamily="18" charset="0"/>
                <a:cs typeface="Times New Roman" pitchFamily="18" charset="0"/>
              </a:rPr>
            </a:br>
            <a:r>
              <a:rPr lang="pl-PL" sz="1200" dirty="0" smtClean="0">
                <a:solidFill>
                  <a:schemeClr val="bg1"/>
                </a:solidFill>
                <a:latin typeface="Times New Roman" pitchFamily="18" charset="0"/>
                <a:cs typeface="Times New Roman" pitchFamily="18" charset="0"/>
              </a:rPr>
              <a:t/>
            </a:r>
            <a:br>
              <a:rPr lang="pl-PL" sz="1200" dirty="0" smtClean="0">
                <a:solidFill>
                  <a:schemeClr val="bg1"/>
                </a:solidFill>
                <a:latin typeface="Times New Roman" pitchFamily="18" charset="0"/>
                <a:cs typeface="Times New Roman" pitchFamily="18" charset="0"/>
              </a:rPr>
            </a:br>
            <a:r>
              <a:rPr lang="pl-PL" sz="4000" dirty="0" smtClean="0">
                <a:latin typeface="Times New Roman" pitchFamily="18" charset="0"/>
                <a:cs typeface="Times New Roman" pitchFamily="18" charset="0"/>
              </a:rPr>
              <a:t/>
            </a:r>
            <a:br>
              <a:rPr lang="pl-PL" sz="4000" dirty="0" smtClean="0">
                <a:latin typeface="Times New Roman" pitchFamily="18" charset="0"/>
                <a:cs typeface="Times New Roman" pitchFamily="18" charset="0"/>
              </a:rPr>
            </a:br>
            <a:r>
              <a:rPr lang="pl-PL" sz="4000" dirty="0" smtClean="0">
                <a:solidFill>
                  <a:srgbClr val="002060"/>
                </a:solidFill>
                <a:latin typeface="Times New Roman" pitchFamily="18" charset="0"/>
                <a:cs typeface="Times New Roman" pitchFamily="18" charset="0"/>
              </a:rPr>
              <a:t> </a:t>
            </a:r>
            <a:r>
              <a:rPr lang="pl-PL" sz="1200" dirty="0" smtClean="0">
                <a:latin typeface="Times New Roman" pitchFamily="18" charset="0"/>
                <a:cs typeface="Times New Roman" pitchFamily="18" charset="0"/>
              </a:rPr>
              <a:t/>
            </a:r>
            <a:br>
              <a:rPr lang="pl-PL" sz="1200" dirty="0" smtClean="0">
                <a:latin typeface="Times New Roman" pitchFamily="18" charset="0"/>
                <a:cs typeface="Times New Roman" pitchFamily="18" charset="0"/>
              </a:rPr>
            </a:br>
            <a:r>
              <a:rPr lang="pl-PL" sz="1200" dirty="0" smtClean="0">
                <a:latin typeface="Times New Roman" pitchFamily="18" charset="0"/>
                <a:cs typeface="Times New Roman" pitchFamily="18" charset="0"/>
              </a:rPr>
              <a:t/>
            </a:r>
            <a:br>
              <a:rPr lang="pl-PL" sz="1200" dirty="0" smtClean="0">
                <a:latin typeface="Times New Roman" pitchFamily="18" charset="0"/>
                <a:cs typeface="Times New Roman" pitchFamily="18" charset="0"/>
              </a:rPr>
            </a:br>
            <a:r>
              <a:rPr lang="pl-PL" sz="1200" dirty="0" smtClean="0">
                <a:latin typeface="Times New Roman" pitchFamily="18" charset="0"/>
                <a:cs typeface="Times New Roman" pitchFamily="18" charset="0"/>
              </a:rPr>
              <a:t/>
            </a:r>
            <a:br>
              <a:rPr lang="pl-PL" sz="1200" dirty="0" smtClean="0">
                <a:latin typeface="Times New Roman" pitchFamily="18" charset="0"/>
                <a:cs typeface="Times New Roman" pitchFamily="18" charset="0"/>
              </a:rPr>
            </a:br>
            <a:r>
              <a:rPr lang="pl-PL" sz="1200" dirty="0" smtClean="0">
                <a:latin typeface="Times New Roman" pitchFamily="18" charset="0"/>
                <a:cs typeface="Times New Roman" pitchFamily="18" charset="0"/>
              </a:rPr>
              <a:t/>
            </a:r>
            <a:br>
              <a:rPr lang="pl-PL" sz="1200" dirty="0" smtClean="0">
                <a:latin typeface="Times New Roman" pitchFamily="18" charset="0"/>
                <a:cs typeface="Times New Roman" pitchFamily="18" charset="0"/>
              </a:rPr>
            </a:br>
            <a:r>
              <a:rPr lang="pl-PL" sz="1200" dirty="0" smtClean="0">
                <a:latin typeface="Times New Roman" pitchFamily="18" charset="0"/>
                <a:cs typeface="Times New Roman" pitchFamily="18" charset="0"/>
              </a:rPr>
              <a:t/>
            </a:r>
            <a:br>
              <a:rPr lang="pl-PL" sz="1200" dirty="0" smtClean="0">
                <a:latin typeface="Times New Roman" pitchFamily="18" charset="0"/>
                <a:cs typeface="Times New Roman" pitchFamily="18" charset="0"/>
              </a:rPr>
            </a:br>
            <a:r>
              <a:rPr lang="pl-PL" sz="1800" dirty="0" smtClean="0">
                <a:latin typeface="Times New Roman" pitchFamily="18" charset="0"/>
                <a:cs typeface="Times New Roman" pitchFamily="18" charset="0"/>
              </a:rPr>
              <a:t/>
            </a:r>
            <a:br>
              <a:rPr lang="pl-PL" sz="1800" dirty="0" smtClean="0">
                <a:latin typeface="Times New Roman" pitchFamily="18" charset="0"/>
                <a:cs typeface="Times New Roman" pitchFamily="18" charset="0"/>
              </a:rPr>
            </a:br>
            <a:r>
              <a:rPr lang="pl-PL" sz="1800" dirty="0" smtClean="0">
                <a:latin typeface="Times New Roman" pitchFamily="18" charset="0"/>
                <a:cs typeface="Times New Roman" pitchFamily="18" charset="0"/>
              </a:rPr>
              <a:t/>
            </a:r>
            <a:br>
              <a:rPr lang="pl-PL" sz="1800" dirty="0" smtClean="0">
                <a:latin typeface="Times New Roman" pitchFamily="18" charset="0"/>
                <a:cs typeface="Times New Roman" pitchFamily="18" charset="0"/>
              </a:rPr>
            </a:br>
            <a:r>
              <a:rPr lang="pl-PL" sz="1200" dirty="0" smtClean="0">
                <a:latin typeface="Times New Roman" pitchFamily="18" charset="0"/>
                <a:cs typeface="Times New Roman" pitchFamily="18" charset="0"/>
              </a:rPr>
              <a:t/>
            </a:r>
            <a:br>
              <a:rPr lang="pl-PL" sz="1200" dirty="0" smtClean="0">
                <a:latin typeface="Times New Roman" pitchFamily="18" charset="0"/>
                <a:cs typeface="Times New Roman" pitchFamily="18" charset="0"/>
              </a:rPr>
            </a:br>
            <a:r>
              <a:rPr lang="pl-PL" sz="1200" dirty="0" smtClean="0">
                <a:latin typeface="Times New Roman" pitchFamily="18" charset="0"/>
                <a:cs typeface="Times New Roman" pitchFamily="18" charset="0"/>
              </a:rPr>
              <a:t/>
            </a:r>
            <a:br>
              <a:rPr lang="pl-PL" sz="1200" dirty="0" smtClean="0">
                <a:latin typeface="Times New Roman" pitchFamily="18" charset="0"/>
                <a:cs typeface="Times New Roman" pitchFamily="18" charset="0"/>
              </a:rPr>
            </a:br>
            <a:endParaRPr lang="pl-PL" sz="1800" dirty="0">
              <a:latin typeface="Times New Roman" pitchFamily="18" charset="0"/>
              <a:cs typeface="Times New Roman" pitchFamily="18" charset="0"/>
            </a:endParaRPr>
          </a:p>
        </p:txBody>
      </p:sp>
      <p:sp>
        <p:nvSpPr>
          <p:cNvPr id="17410" name="AutoShape 2" descr="Znaleziony obraz"/>
          <p:cNvSpPr>
            <a:spLocks noChangeAspect="1" noChangeArrowheads="1"/>
          </p:cNvSpPr>
          <p:nvPr/>
        </p:nvSpPr>
        <p:spPr bwMode="auto">
          <a:xfrm>
            <a:off x="155575" y="-3932238"/>
            <a:ext cx="8191500" cy="8191501"/>
          </a:xfrm>
          <a:prstGeom prst="rect">
            <a:avLst/>
          </a:prstGeom>
          <a:noFill/>
        </p:spPr>
        <p:txBody>
          <a:bodyPr vert="horz" wrap="square" lIns="91440" tIns="45720" rIns="91440" bIns="45720" numCol="1" anchor="t" anchorCtr="0" compatLnSpc="1">
            <a:prstTxWarp prst="textNoShape">
              <a:avLst/>
            </a:prstTxWarp>
          </a:bodyPr>
          <a:lstStyle/>
          <a:p>
            <a:endParaRPr lang="pl-PL" dirty="0"/>
          </a:p>
        </p:txBody>
      </p:sp>
      <p:pic>
        <p:nvPicPr>
          <p:cNvPr id="4" name="Obraz 3" descr="znak OC.jpg"/>
          <p:cNvPicPr>
            <a:picLocks noChangeAspect="1"/>
          </p:cNvPicPr>
          <p:nvPr/>
        </p:nvPicPr>
        <p:blipFill>
          <a:blip r:embed="rId3" cstate="print"/>
          <a:stretch>
            <a:fillRect/>
          </a:stretch>
        </p:blipFill>
        <p:spPr>
          <a:xfrm>
            <a:off x="7740352" y="5445224"/>
            <a:ext cx="1268760" cy="1268760"/>
          </a:xfrm>
          <a:prstGeom prst="rect">
            <a:avLst/>
          </a:prstGeom>
        </p:spPr>
      </p:pic>
      <p:pic>
        <p:nvPicPr>
          <p:cNvPr id="17411" name="Picture 3" descr="\\192.168.1.77\skany\Admin\herb.png"/>
          <p:cNvPicPr>
            <a:picLocks noChangeAspect="1" noChangeArrowheads="1"/>
          </p:cNvPicPr>
          <p:nvPr/>
        </p:nvPicPr>
        <p:blipFill>
          <a:blip r:embed="rId4" cstate="print"/>
          <a:srcRect/>
          <a:stretch>
            <a:fillRect/>
          </a:stretch>
        </p:blipFill>
        <p:spPr bwMode="auto">
          <a:xfrm>
            <a:off x="179512" y="5229200"/>
            <a:ext cx="1217365" cy="155011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55448"/>
            <a:ext cx="8291264" cy="1252728"/>
          </a:xfrm>
        </p:spPr>
        <p:txBody>
          <a:bodyPr>
            <a:normAutofit fontScale="90000"/>
          </a:bodyPr>
          <a:lstStyle/>
          <a:p>
            <a:pPr algn="ctr"/>
            <a:r>
              <a:rPr lang="pl-PL" dirty="0" smtClean="0"/>
              <a:t> W strefie zagrożonej skażeniami:</a:t>
            </a:r>
            <a:endParaRPr lang="pl-PL" dirty="0"/>
          </a:p>
        </p:txBody>
      </p:sp>
      <p:sp>
        <p:nvSpPr>
          <p:cNvPr id="5" name="Symbol zastępczy zawartości 4"/>
          <p:cNvSpPr>
            <a:spLocks noGrp="1"/>
          </p:cNvSpPr>
          <p:nvPr>
            <p:ph idx="1"/>
          </p:nvPr>
        </p:nvSpPr>
        <p:spPr>
          <a:xfrm>
            <a:off x="1115616" y="2204864"/>
            <a:ext cx="7128792" cy="4195936"/>
          </a:xfrm>
        </p:spPr>
        <p:txBody>
          <a:bodyPr>
            <a:normAutofit fontScale="70000" lnSpcReduction="20000"/>
          </a:bodyPr>
          <a:lstStyle/>
          <a:p>
            <a:pPr lvl="0"/>
            <a:r>
              <a:rPr lang="pl-PL" sz="2400" i="1" dirty="0" smtClean="0">
                <a:latin typeface="Calibri Light" pitchFamily="34" charset="0"/>
                <a:cs typeface="Calibri Light" pitchFamily="34" charset="0"/>
              </a:rPr>
              <a:t>włączyć odbiornik radiowy lub telewizyjny na jedno z pasm lokalnych, zastosować się do przekazywanych komunikatów i poleceń;</a:t>
            </a:r>
          </a:p>
          <a:p>
            <a:pPr lvl="0"/>
            <a:r>
              <a:rPr lang="pl-PL" sz="2400" i="1" dirty="0" smtClean="0">
                <a:latin typeface="Calibri Light" pitchFamily="34" charset="0"/>
                <a:cs typeface="Calibri Light" pitchFamily="34" charset="0"/>
              </a:rPr>
              <a:t>pozostać w pomieszczeniach, zamknąć i uszczelnić mokrym papierem lub szmatami drzwi, okna i otwory wentylacyjne, przebywać w miarę możliwości;</a:t>
            </a:r>
          </a:p>
          <a:p>
            <a:r>
              <a:rPr lang="pl-PL" sz="2400" i="1" dirty="0" smtClean="0">
                <a:latin typeface="Calibri Light" pitchFamily="34" charset="0"/>
                <a:cs typeface="Calibri Light" pitchFamily="34" charset="0"/>
              </a:rPr>
              <a:t>w pomieszczeniach środkowych;</a:t>
            </a:r>
          </a:p>
          <a:p>
            <a:pPr lvl="0"/>
            <a:r>
              <a:rPr lang="pl-PL" sz="2400" i="1" dirty="0" smtClean="0">
                <a:latin typeface="Calibri Light" pitchFamily="34" charset="0"/>
                <a:cs typeface="Calibri Light" pitchFamily="34" charset="0"/>
              </a:rPr>
              <a:t>osoby posiadające maski przeciwgazowe powinny je założyć;</a:t>
            </a:r>
          </a:p>
          <a:p>
            <a:pPr lvl="0"/>
            <a:r>
              <a:rPr lang="pl-PL" sz="2400" i="1" dirty="0" smtClean="0">
                <a:latin typeface="Calibri Light" pitchFamily="34" charset="0"/>
                <a:cs typeface="Calibri Light" pitchFamily="34" charset="0"/>
              </a:rPr>
              <a:t>do chwili odwołania alarmu lub zarządzenia ewakuacji nie opuszczać uszczelnionych pomieszczeń, nie przebywać w pobliżu okien i innych otworów wentylacyjnych;</a:t>
            </a:r>
          </a:p>
          <a:p>
            <a:pPr lvl="0"/>
            <a:r>
              <a:rPr lang="pl-PL" sz="2400" i="1" dirty="0" smtClean="0">
                <a:latin typeface="Calibri Light" pitchFamily="34" charset="0"/>
                <a:cs typeface="Calibri Light" pitchFamily="34" charset="0"/>
              </a:rPr>
              <a:t>powstrzymywać się od spożywania posiłków, palenia tytoniu oraz prac wymagających wysiłku a więc dużego zapotrzebowania na tlen;</a:t>
            </a:r>
          </a:p>
          <a:p>
            <a:pPr lvl="0"/>
            <a:r>
              <a:rPr lang="pl-PL" sz="2400" i="1" dirty="0" smtClean="0">
                <a:latin typeface="Calibri Light" pitchFamily="34" charset="0"/>
                <a:cs typeface="Calibri Light" pitchFamily="34" charset="0"/>
              </a:rPr>
              <a:t>wyłączyć wszystkie urządzenia elektryczne (oprócz radia i telewizora), wygasić ogień w piecu;</a:t>
            </a:r>
          </a:p>
          <a:p>
            <a:pPr lvl="0"/>
            <a:r>
              <a:rPr lang="pl-PL" sz="2400" i="1" dirty="0" smtClean="0">
                <a:latin typeface="Calibri Light" pitchFamily="34" charset="0"/>
                <a:cs typeface="Calibri Light" pitchFamily="34" charset="0"/>
              </a:rPr>
              <a:t>do ochrony dróg oddechowych stosować zwilżoną w wodzie lub w wodnym roztworze sody oczyszczonej chusteczką, tampon z gazy, ręcznik itp.</a:t>
            </a:r>
          </a:p>
          <a:p>
            <a:pPr>
              <a:buNone/>
            </a:pPr>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3200" dirty="0" smtClean="0"/>
              <a:t/>
            </a:r>
            <a:br>
              <a:rPr lang="pl-PL" sz="3200" dirty="0" smtClean="0"/>
            </a:br>
            <a:r>
              <a:rPr lang="pl-PL" sz="4000" dirty="0" smtClean="0"/>
              <a:t>Po usłyszeniu uprzedzenia o zagrożeniu skażeniami lub zakażeniami należy:</a:t>
            </a:r>
            <a:r>
              <a:rPr lang="pl-PL" sz="3200" dirty="0" smtClean="0"/>
              <a:t/>
            </a:r>
            <a:br>
              <a:rPr lang="pl-PL" sz="3200" dirty="0" smtClean="0"/>
            </a:br>
            <a:endParaRPr lang="pl-PL" sz="3200" dirty="0"/>
          </a:p>
        </p:txBody>
      </p:sp>
      <p:sp>
        <p:nvSpPr>
          <p:cNvPr id="7" name="Symbol zastępczy zawartości 6"/>
          <p:cNvSpPr>
            <a:spLocks noGrp="1"/>
          </p:cNvSpPr>
          <p:nvPr>
            <p:ph idx="1"/>
          </p:nvPr>
        </p:nvSpPr>
        <p:spPr/>
        <p:txBody>
          <a:bodyPr>
            <a:normAutofit fontScale="92500" lnSpcReduction="20000"/>
          </a:bodyPr>
          <a:lstStyle/>
          <a:p>
            <a:pPr marL="92075" indent="26988">
              <a:buNone/>
            </a:pPr>
            <a:r>
              <a:rPr lang="pl-PL" sz="2400" i="1" dirty="0" smtClean="0">
                <a:latin typeface="Calibri Light" pitchFamily="34" charset="0"/>
                <a:cs typeface="Calibri Light" pitchFamily="34" charset="0"/>
              </a:rPr>
              <a:t>Po usłyszeniu uprzedzenia o zagrożeniu skażeniami lub zakażeniami należy:</a:t>
            </a:r>
          </a:p>
          <a:p>
            <a:pPr lvl="0"/>
            <a:r>
              <a:rPr lang="pl-PL" sz="2400" i="1" dirty="0" smtClean="0">
                <a:latin typeface="Calibri Light" pitchFamily="34" charset="0"/>
                <a:cs typeface="Calibri Light" pitchFamily="34" charset="0"/>
              </a:rPr>
              <a:t>sprawdzić posiadane indywidualne środki ochrony,</a:t>
            </a:r>
          </a:p>
          <a:p>
            <a:pPr lvl="0"/>
            <a:r>
              <a:rPr lang="pl-PL" sz="2400" i="1" dirty="0" smtClean="0">
                <a:latin typeface="Calibri Light" pitchFamily="34" charset="0"/>
                <a:cs typeface="Calibri Light" pitchFamily="34" charset="0"/>
              </a:rPr>
              <a:t>sprawdzić zabezpieczenie posiadanych zapasów żywności, wody, paszy,</a:t>
            </a:r>
          </a:p>
          <a:p>
            <a:pPr lvl="0"/>
            <a:r>
              <a:rPr lang="pl-PL" sz="2400" i="1" dirty="0" smtClean="0">
                <a:latin typeface="Calibri Light" pitchFamily="34" charset="0"/>
                <a:cs typeface="Calibri Light" pitchFamily="34" charset="0"/>
              </a:rPr>
              <a:t>sprawdzić szczelność przygotowanych pomieszczeń dla ludzi i zwierząt,</a:t>
            </a:r>
          </a:p>
          <a:p>
            <a:pPr lvl="0"/>
            <a:r>
              <a:rPr lang="pl-PL" sz="2400" i="1" dirty="0" smtClean="0">
                <a:latin typeface="Calibri Light" pitchFamily="34" charset="0"/>
                <a:cs typeface="Calibri Light" pitchFamily="34" charset="0"/>
              </a:rPr>
              <a:t>jeśli nie ma innych zleceń - udać się do (pomieszczeń ochronnych) ukryć,</a:t>
            </a:r>
          </a:p>
          <a:p>
            <a:pPr lvl="0"/>
            <a:r>
              <a:rPr lang="pl-PL" sz="2400" i="1" dirty="0" smtClean="0">
                <a:latin typeface="Calibri Light" pitchFamily="34" charset="0"/>
                <a:cs typeface="Calibri Light" pitchFamily="34" charset="0"/>
              </a:rPr>
              <a:t>przestrzegać ogłaszanych zarządzeń oraz wykonywać polecenia organów i służb obrony cywilnej,</a:t>
            </a:r>
          </a:p>
          <a:p>
            <a:pPr lvl="0"/>
            <a:r>
              <a:rPr lang="pl-PL" sz="2400" i="1" dirty="0" smtClean="0">
                <a:latin typeface="Calibri Light" pitchFamily="34" charset="0"/>
                <a:cs typeface="Calibri Light" pitchFamily="34" charset="0"/>
              </a:rPr>
              <a:t>postępować zgodnie z poleceniami i zaleceniami Państwowej Inspekcji Sanitarnej.</a:t>
            </a:r>
          </a:p>
          <a:p>
            <a:pPr lvl="0"/>
            <a:r>
              <a:rPr lang="pl-PL" sz="2400" i="1" dirty="0" smtClean="0">
                <a:latin typeface="Calibri Light" pitchFamily="34" charset="0"/>
                <a:cs typeface="Calibri Light" pitchFamily="34" charset="0"/>
              </a:rPr>
              <a:t>po usłyszeniu sygnału odwołania alarmu należy w sposób zorganizowany opuścić ukrycie (schron).</a:t>
            </a:r>
          </a:p>
          <a:p>
            <a:pPr lvl="0" algn="r">
              <a:buNone/>
            </a:pPr>
            <a:r>
              <a:rPr lang="pl-PL" sz="1100" i="1" dirty="0" smtClean="0">
                <a:latin typeface="Calibri Light" pitchFamily="34" charset="0"/>
                <a:cs typeface="Calibri Light" pitchFamily="34" charset="0"/>
              </a:rPr>
              <a:t/>
            </a:r>
            <a:br>
              <a:rPr lang="pl-PL" sz="1100" i="1" dirty="0" smtClean="0">
                <a:latin typeface="Calibri Light" pitchFamily="34" charset="0"/>
                <a:cs typeface="Calibri Light" pitchFamily="34" charset="0"/>
              </a:rPr>
            </a:br>
            <a:r>
              <a:rPr lang="pl-PL" sz="1100" i="1" dirty="0" smtClean="0">
                <a:latin typeface="Calibri Light" pitchFamily="34" charset="0"/>
                <a:cs typeface="Calibri Light" pitchFamily="34" charset="0"/>
              </a:rPr>
              <a:t>Źródło: http://www.bialystok.uw.gov.pl/NR/rdonlyres/6EB770D3-2FED-4F45-8871-1820BA14B850/25728/System_alarmowania.pdf</a:t>
            </a:r>
          </a:p>
          <a:p>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lvl="0" algn="ctr"/>
            <a:r>
              <a:rPr lang="pl-PL" sz="3600" dirty="0" smtClean="0"/>
              <a:t/>
            </a:r>
            <a:br>
              <a:rPr lang="pl-PL" sz="3600" dirty="0" smtClean="0"/>
            </a:br>
            <a:r>
              <a:rPr lang="pl-PL" sz="3600" dirty="0" smtClean="0"/>
              <a:t>Uprzedzenie o klęskach żywiołowych </a:t>
            </a:r>
            <a:br>
              <a:rPr lang="pl-PL" sz="3600" dirty="0" smtClean="0"/>
            </a:br>
            <a:r>
              <a:rPr lang="pl-PL" sz="3600" dirty="0" smtClean="0"/>
              <a:t>i zagrożeniu środowiska</a:t>
            </a:r>
            <a:br>
              <a:rPr lang="pl-PL" sz="3600" dirty="0" smtClean="0"/>
            </a:br>
            <a:endParaRPr lang="pl-PL" sz="3600" dirty="0"/>
          </a:p>
        </p:txBody>
      </p:sp>
      <p:sp>
        <p:nvSpPr>
          <p:cNvPr id="3" name="Symbol zastępczy zawartości 2"/>
          <p:cNvSpPr>
            <a:spLocks noGrp="1"/>
          </p:cNvSpPr>
          <p:nvPr>
            <p:ph idx="1"/>
          </p:nvPr>
        </p:nvSpPr>
        <p:spPr/>
        <p:txBody>
          <a:bodyPr>
            <a:normAutofit fontScale="70000" lnSpcReduction="20000"/>
          </a:bodyPr>
          <a:lstStyle/>
          <a:p>
            <a:pPr algn="just">
              <a:buNone/>
            </a:pPr>
            <a:r>
              <a:rPr lang="pl-PL" i="1" dirty="0" smtClean="0">
                <a:latin typeface="Calibri Light" pitchFamily="34" charset="0"/>
                <a:cs typeface="Calibri Light" pitchFamily="34" charset="0"/>
              </a:rPr>
              <a:t>1</a:t>
            </a:r>
            <a:r>
              <a:rPr lang="pl-PL" dirty="0" smtClean="0"/>
              <a:t>.	</a:t>
            </a:r>
            <a:r>
              <a:rPr lang="pl-PL" i="1" dirty="0" smtClean="0">
                <a:latin typeface="Calibri Light" pitchFamily="34" charset="0"/>
                <a:cs typeface="Calibri Light" pitchFamily="34" charset="0"/>
              </a:rPr>
              <a:t>Po usłyszeniu uprzedzenia o klęskach żywiołowych i zagrożeniu środowiska należy:</a:t>
            </a:r>
          </a:p>
          <a:p>
            <a:pPr lvl="0" algn="just"/>
            <a:r>
              <a:rPr lang="pl-PL" i="1" dirty="0" smtClean="0">
                <a:latin typeface="Calibri Light" pitchFamily="34" charset="0"/>
                <a:cs typeface="Calibri Light" pitchFamily="34" charset="0"/>
              </a:rPr>
              <a:t>zachowywać się spokojnie, przeciwdziałać panice i lękowi, ściśle wykonywać zarządzenia służb porządkowych,</a:t>
            </a:r>
          </a:p>
          <a:p>
            <a:pPr lvl="0"/>
            <a:r>
              <a:rPr lang="pl-PL" i="1" dirty="0" smtClean="0">
                <a:latin typeface="Calibri Light" pitchFamily="34" charset="0"/>
                <a:cs typeface="Calibri Light" pitchFamily="34" charset="0"/>
              </a:rPr>
              <a:t>stosować się do zaleceń i informacji przekazywanych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w komunikatach,</a:t>
            </a:r>
          </a:p>
          <a:p>
            <a:pPr lvl="0" algn="just"/>
            <a:r>
              <a:rPr lang="pl-PL" i="1" dirty="0" smtClean="0">
                <a:latin typeface="Calibri Light" pitchFamily="34" charset="0"/>
                <a:cs typeface="Calibri Light" pitchFamily="34" charset="0"/>
              </a:rPr>
              <a:t>nie zbliżać się do rejonu objętego klęską żywiołową i zagrożeniem środowiska.</a:t>
            </a:r>
          </a:p>
          <a:p>
            <a:pPr algn="just">
              <a:buNone/>
            </a:pPr>
            <a:r>
              <a:rPr lang="pl-PL" i="1" dirty="0" smtClean="0">
                <a:latin typeface="Calibri Light" pitchFamily="34" charset="0"/>
                <a:cs typeface="Calibri Light" pitchFamily="34" charset="0"/>
              </a:rPr>
              <a:t> </a:t>
            </a:r>
          </a:p>
          <a:p>
            <a:pPr lvl="0" algn="just">
              <a:buNone/>
            </a:pPr>
            <a:r>
              <a:rPr lang="pl-PL" i="1" dirty="0" smtClean="0">
                <a:latin typeface="Calibri Light" pitchFamily="34" charset="0"/>
                <a:cs typeface="Calibri Light" pitchFamily="34" charset="0"/>
              </a:rPr>
              <a:t>2. Osoby przebywające na terenie otwartym powinny opuścić zagrożony rejon stosując się do poleceń zawartych w komunikatach przekazywanych przez ruchome środki nagłaśniające.</a:t>
            </a:r>
          </a:p>
          <a:p>
            <a:pPr lvl="0" algn="just">
              <a:buNone/>
            </a:pPr>
            <a:r>
              <a:rPr lang="pl-PL" i="1" dirty="0" smtClean="0">
                <a:latin typeface="Calibri Light" pitchFamily="34" charset="0"/>
                <a:cs typeface="Calibri Light" pitchFamily="34" charset="0"/>
              </a:rPr>
              <a:t>3. Osoby przebywające w pomieszczeniach powinny włączyć odbiornik radiowy lub telewizyjny na jedno z pasm lokalnych, zastosować się do przekazywanych komunikatów i poleceń.</a:t>
            </a:r>
          </a:p>
          <a:p>
            <a:endParaRPr lang="pl-PL" i="1" dirty="0">
              <a:latin typeface="Calibri Light" pitchFamily="34" charset="0"/>
              <a:cs typeface="Calibri Light"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Odwołanie alarmu</a:t>
            </a:r>
            <a:endParaRPr lang="pl-PL" dirty="0"/>
          </a:p>
        </p:txBody>
      </p:sp>
      <p:sp>
        <p:nvSpPr>
          <p:cNvPr id="3" name="Symbol zastępczy zawartości 2"/>
          <p:cNvSpPr>
            <a:spLocks noGrp="1"/>
          </p:cNvSpPr>
          <p:nvPr>
            <p:ph idx="1"/>
          </p:nvPr>
        </p:nvSpPr>
        <p:spPr/>
        <p:txBody>
          <a:bodyPr>
            <a:normAutofit fontScale="70000" lnSpcReduction="20000"/>
          </a:bodyPr>
          <a:lstStyle/>
          <a:p>
            <a:pPr>
              <a:buNone/>
            </a:pPr>
            <a:r>
              <a:rPr lang="pl-PL" i="1" dirty="0" smtClean="0">
                <a:latin typeface="Calibri Light" pitchFamily="34" charset="0"/>
                <a:cs typeface="Calibri Light" pitchFamily="34" charset="0"/>
              </a:rPr>
              <a:t>Po usłyszeniu sygnału odwołania alarmu należy:</a:t>
            </a:r>
          </a:p>
          <a:p>
            <a:pPr lvl="0"/>
            <a:r>
              <a:rPr lang="pl-PL" i="1" dirty="0" smtClean="0">
                <a:latin typeface="Calibri Light" pitchFamily="34" charset="0"/>
                <a:cs typeface="Calibri Light" pitchFamily="34" charset="0"/>
              </a:rPr>
              <a:t>opuścić ukrycie (schron),</a:t>
            </a:r>
          </a:p>
          <a:p>
            <a:pPr lvl="0"/>
            <a:r>
              <a:rPr lang="pl-PL" i="1" dirty="0" smtClean="0">
                <a:latin typeface="Calibri Light" pitchFamily="34" charset="0"/>
                <a:cs typeface="Calibri Light" pitchFamily="34" charset="0"/>
              </a:rPr>
              <a:t>w przypadku wystąpienia skażeń poddać się zabiegom sanitarnym,</a:t>
            </a:r>
          </a:p>
          <a:p>
            <a:pPr lvl="0"/>
            <a:r>
              <a:rPr lang="pl-PL" i="1" dirty="0" smtClean="0">
                <a:latin typeface="Calibri Light" pitchFamily="34" charset="0"/>
                <a:cs typeface="Calibri Light" pitchFamily="34" charset="0"/>
              </a:rPr>
              <a:t>przeprowadzić dezaktywację (w przypadku skażeń promieniotwórczych) lub odkażania (w przypadku skażeń chemicznych) żywności, sprzętu, zwierząt gospodarskich, paszy oraz pozostałego mienia,</a:t>
            </a:r>
          </a:p>
          <a:p>
            <a:pPr lvl="0"/>
            <a:r>
              <a:rPr lang="pl-PL" i="1" dirty="0" smtClean="0">
                <a:latin typeface="Calibri Light" pitchFamily="34" charset="0"/>
                <a:cs typeface="Calibri Light" pitchFamily="34" charset="0"/>
              </a:rPr>
              <a:t>przewietrzyć dokładnie wszystkie pomieszczenia,</a:t>
            </a:r>
          </a:p>
          <a:p>
            <a:pPr lvl="0"/>
            <a:r>
              <a:rPr lang="pl-PL" i="1" dirty="0" smtClean="0">
                <a:latin typeface="Calibri Light" pitchFamily="34" charset="0"/>
                <a:cs typeface="Calibri Light" pitchFamily="34" charset="0"/>
              </a:rPr>
              <a:t>przeprowadzić dezaktywację lub odkażenie odzieży, w której wykonano wymienione zabiegi, poddać się ponownie zabiegom sanitarnym,</a:t>
            </a:r>
          </a:p>
          <a:p>
            <a:pPr lvl="0"/>
            <a:r>
              <a:rPr lang="pl-PL" i="1" dirty="0" smtClean="0">
                <a:latin typeface="Calibri Light" pitchFamily="34" charset="0"/>
                <a:cs typeface="Calibri Light" pitchFamily="34" charset="0"/>
              </a:rPr>
              <a:t>stosować się ściśle do poleceń organów i służb obrony cywilnej,</a:t>
            </a:r>
          </a:p>
          <a:p>
            <a:pPr lvl="0"/>
            <a:r>
              <a:rPr lang="pl-PL" i="1" dirty="0" smtClean="0">
                <a:latin typeface="Calibri Light" pitchFamily="34" charset="0"/>
                <a:cs typeface="Calibri Light" pitchFamily="34" charset="0"/>
              </a:rPr>
              <a:t>w przypadku zakażenia biologicznego stosować się ściśle do zasad profilaktyki przeciwepidemicznej ustalonych przez jednostki służby zdrowia.</a:t>
            </a:r>
          </a:p>
          <a:p>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a:buNone/>
            </a:pPr>
            <a:endParaRPr lang="pl-PL" dirty="0"/>
          </a:p>
        </p:txBody>
      </p:sp>
      <p:sp>
        <p:nvSpPr>
          <p:cNvPr id="4" name="Prostokąt 3"/>
          <p:cNvSpPr/>
          <p:nvPr/>
        </p:nvSpPr>
        <p:spPr>
          <a:xfrm>
            <a:off x="755576" y="2060849"/>
            <a:ext cx="7776864" cy="3046988"/>
          </a:xfrm>
          <a:prstGeom prst="rect">
            <a:avLst/>
          </a:prstGeom>
          <a:noFill/>
        </p:spPr>
        <p:txBody>
          <a:bodyPr wrap="square" lIns="91440" tIns="45720" rIns="91440" bIns="45720">
            <a:spAutoFit/>
          </a:bodyPr>
          <a:lstStyle/>
          <a:p>
            <a:pPr algn="ctr"/>
            <a:endParaRPr lang="pl-PL"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pl-PL"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POSTĘPOWANIE W REJONIE</a:t>
            </a:r>
          </a:p>
          <a:p>
            <a:pPr algn="ctr"/>
            <a:r>
              <a:rPr lang="pl-PL"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ZAGROŻENIA BRONIĄ JĄDROWĄ,</a:t>
            </a:r>
          </a:p>
          <a:p>
            <a:pPr algn="ctr"/>
            <a:r>
              <a:rPr lang="pl-PL"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CHEMICZNĄ I BIOLOGICZNĄ</a:t>
            </a:r>
          </a:p>
          <a:p>
            <a:pPr algn="ctr"/>
            <a:r>
              <a:rPr lang="pl-PL"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ORAZ W PRZYPADKU WYSTĄPIENIA</a:t>
            </a:r>
          </a:p>
          <a:p>
            <a:pPr algn="ctr"/>
            <a:r>
              <a:rPr lang="pl-PL"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INNYCH ZAGROŻEŃ</a:t>
            </a:r>
            <a:endParaRPr lang="pl-PL"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Rejon porażenia bronią jądrową</a:t>
            </a:r>
            <a:endParaRPr lang="pl-PL" dirty="0"/>
          </a:p>
        </p:txBody>
      </p:sp>
      <p:sp>
        <p:nvSpPr>
          <p:cNvPr id="3" name="Symbol zastępczy zawartości 2"/>
          <p:cNvSpPr>
            <a:spLocks noGrp="1"/>
          </p:cNvSpPr>
          <p:nvPr>
            <p:ph idx="1"/>
          </p:nvPr>
        </p:nvSpPr>
        <p:spPr/>
        <p:txBody>
          <a:bodyPr>
            <a:normAutofit fontScale="62500" lnSpcReduction="20000"/>
          </a:bodyPr>
          <a:lstStyle/>
          <a:p>
            <a:pPr marL="92075" indent="26988" algn="just">
              <a:buNone/>
              <a:tabLst>
                <a:tab pos="92075" algn="l"/>
              </a:tabLst>
            </a:pPr>
            <a:r>
              <a:rPr lang="pl-PL" i="1" dirty="0" smtClean="0">
                <a:latin typeface="Calibri Light" pitchFamily="34" charset="0"/>
                <a:cs typeface="Calibri Light" pitchFamily="34" charset="0"/>
              </a:rPr>
              <a:t>Największe zagrożenie życia ludzkiego występuje w tym rejonie bezpośrednio po wybuchu jądrowym. Jeżeli w momencie wybuchu ludzie znajdowali się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w schronie, który nie został uszkodzony, powinni w nim pozostać do chwili otrzymania zezwolenia na wyjście. Po wyjściu ze schronu należy zwrócić uwagę na znaki ostrzegawcze, które do tego czasu mogą zostać rozstawione. Szczególną uwagę należy zwrócić na znaki informujące o skażeniu terenu. Przebywając w terenie skażonym, należy przestrzegać następujących zasad:</a:t>
            </a:r>
          </a:p>
          <a:p>
            <a:pPr lvl="0" algn="just"/>
            <a:r>
              <a:rPr lang="pl-PL" i="1" dirty="0" smtClean="0">
                <a:latin typeface="Calibri Light" pitchFamily="34" charset="0"/>
                <a:cs typeface="Calibri Light" pitchFamily="34" charset="0"/>
              </a:rPr>
              <a:t>skrócić do niezbędnego minimum czas przebywania,</a:t>
            </a:r>
          </a:p>
          <a:p>
            <a:pPr lvl="0" algn="just"/>
            <a:r>
              <a:rPr lang="pl-PL" i="1" dirty="0" smtClean="0">
                <a:latin typeface="Calibri Light" pitchFamily="34" charset="0"/>
                <a:cs typeface="Calibri Light" pitchFamily="34" charset="0"/>
              </a:rPr>
              <a:t>nie wzniecać kurzu, a zimą nie wnosić śniegu do pomieszczeń nieskażonych,</a:t>
            </a:r>
          </a:p>
          <a:p>
            <a:pPr lvl="0" algn="just"/>
            <a:r>
              <a:rPr lang="pl-PL" i="1" dirty="0" smtClean="0">
                <a:latin typeface="Calibri Light" pitchFamily="34" charset="0"/>
                <a:cs typeface="Calibri Light" pitchFamily="34" charset="0"/>
              </a:rPr>
              <a:t>nie brać do rąk żadnych przedmiotów,</a:t>
            </a:r>
          </a:p>
          <a:p>
            <a:pPr lvl="0" algn="just"/>
            <a:r>
              <a:rPr lang="pl-PL" i="1" dirty="0" smtClean="0">
                <a:latin typeface="Calibri Light" pitchFamily="34" charset="0"/>
                <a:cs typeface="Calibri Light" pitchFamily="34" charset="0"/>
              </a:rPr>
              <a:t>omijać kałuże wody,</a:t>
            </a:r>
          </a:p>
          <a:p>
            <a:pPr lvl="0" algn="just"/>
            <a:r>
              <a:rPr lang="pl-PL" i="1" dirty="0" smtClean="0">
                <a:latin typeface="Calibri Light" pitchFamily="34" charset="0"/>
                <a:cs typeface="Calibri Light" pitchFamily="34" charset="0"/>
              </a:rPr>
              <a:t>nie pić skażonej wody i nie spożywać skażonych produktów żywnościowych,</a:t>
            </a:r>
          </a:p>
          <a:p>
            <a:pPr lvl="0" algn="just"/>
            <a:r>
              <a:rPr lang="pl-PL" i="1" dirty="0" smtClean="0">
                <a:latin typeface="Calibri Light" pitchFamily="34" charset="0"/>
                <a:cs typeface="Calibri Light" pitchFamily="34" charset="0"/>
              </a:rPr>
              <a:t>nie opierać się o drzewa, ściany budynków itp.,</a:t>
            </a:r>
          </a:p>
          <a:p>
            <a:pPr lvl="0" algn="just"/>
            <a:r>
              <a:rPr lang="pl-PL" i="1" dirty="0" smtClean="0">
                <a:latin typeface="Calibri Light" pitchFamily="34" charset="0"/>
                <a:cs typeface="Calibri Light" pitchFamily="34" charset="0"/>
              </a:rPr>
              <a:t>zwracać uwagę na to, by nie zabrudzić nieosłoniętych części.</a:t>
            </a:r>
          </a:p>
          <a:p>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lgn="ctr"/>
            <a:r>
              <a:rPr lang="pl-PL" dirty="0" smtClean="0"/>
              <a:t/>
            </a:r>
            <a:br>
              <a:rPr lang="pl-PL" dirty="0" smtClean="0"/>
            </a:br>
            <a:r>
              <a:rPr lang="pl-PL" dirty="0" smtClean="0"/>
              <a:t>Porażenie bronią chemiczną</a:t>
            </a:r>
            <a:br>
              <a:rPr lang="pl-PL" dirty="0" smtClean="0"/>
            </a:br>
            <a:endParaRPr lang="pl-PL" dirty="0"/>
          </a:p>
        </p:txBody>
      </p:sp>
      <p:sp>
        <p:nvSpPr>
          <p:cNvPr id="3" name="Symbol zastępczy zawartości 2"/>
          <p:cNvSpPr>
            <a:spLocks noGrp="1"/>
          </p:cNvSpPr>
          <p:nvPr>
            <p:ph idx="1"/>
          </p:nvPr>
        </p:nvSpPr>
        <p:spPr/>
        <p:txBody>
          <a:bodyPr>
            <a:normAutofit fontScale="85000" lnSpcReduction="20000"/>
          </a:bodyPr>
          <a:lstStyle/>
          <a:p>
            <a:pPr marL="438150" indent="14288" algn="just">
              <a:buNone/>
            </a:pPr>
            <a:r>
              <a:rPr lang="pl-PL" i="1" dirty="0" smtClean="0">
                <a:latin typeface="Calibri Light" pitchFamily="34" charset="0"/>
                <a:cs typeface="Calibri Light" pitchFamily="34" charset="0"/>
              </a:rPr>
              <a:t>Po stwierdzeniu występowania bojowych środków trujących ludzie znajdujący się w pomieszczeniach lub budowlach ochronnych, które nie są hermetyczne, powinni założyć maski przeciwgazowe lub zastępcze środki ochrony dróg oddechowych. Osoby opuszczające te pomieszczenia lub osoby, które napad chemiczny zastał poza nimi, powinny założyć odzież ochronną lub zastępczą. W miarę możliwości należy jak najszybciej opuścić teren objęty skażeniami w kierunku wskazanym przez odpowiednie organy obrony cywilnej. Zwierzęta, które znalazły się w terenie skażonym środkami trującymi muszą być poddane zabiegom weterynaryjnym.</a:t>
            </a:r>
          </a:p>
          <a:p>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lgn="ctr"/>
            <a:r>
              <a:rPr lang="pl-PL" dirty="0" smtClean="0"/>
              <a:t/>
            </a:r>
            <a:br>
              <a:rPr lang="pl-PL" dirty="0" smtClean="0"/>
            </a:br>
            <a:r>
              <a:rPr lang="pl-PL" dirty="0" smtClean="0"/>
              <a:t>Porażenie bronią biologiczną</a:t>
            </a:r>
            <a:br>
              <a:rPr lang="pl-PL" dirty="0" smtClean="0"/>
            </a:br>
            <a:endParaRPr lang="pl-PL" dirty="0"/>
          </a:p>
        </p:txBody>
      </p:sp>
      <p:sp>
        <p:nvSpPr>
          <p:cNvPr id="3" name="Symbol zastępczy zawartości 2"/>
          <p:cNvSpPr>
            <a:spLocks noGrp="1"/>
          </p:cNvSpPr>
          <p:nvPr>
            <p:ph idx="1"/>
          </p:nvPr>
        </p:nvSpPr>
        <p:spPr/>
        <p:txBody>
          <a:bodyPr>
            <a:normAutofit fontScale="70000" lnSpcReduction="20000"/>
          </a:bodyPr>
          <a:lstStyle/>
          <a:p>
            <a:pPr marL="438150" indent="14288">
              <a:buNone/>
            </a:pPr>
            <a:r>
              <a:rPr lang="pl-PL" i="1" dirty="0" smtClean="0">
                <a:latin typeface="Calibri Light" pitchFamily="34" charset="0"/>
                <a:cs typeface="Calibri Light" pitchFamily="34" charset="0"/>
              </a:rPr>
              <a:t>W przypadku stwierdzenia skażenia bakteriologicznego określa się rejon skażenia, izoluje od otoczenia osoby przebywające w nim (kwarantanna), wprowadza stosowne ograniczenia i przystępuje do likwidacji skutków użycia broni biologicznej. Do podstawowych obowiązków obywateli znajdujących się w rejonie objętym kwarantanna. Należy ścisłe przestrzeganie zarządzeń lokalnych władz, a zwłaszcza dotyczących:</a:t>
            </a:r>
          </a:p>
          <a:p>
            <a:pPr lvl="0"/>
            <a:r>
              <a:rPr lang="pl-PL" i="1" dirty="0" smtClean="0">
                <a:latin typeface="Calibri Light" pitchFamily="34" charset="0"/>
                <a:cs typeface="Calibri Light" pitchFamily="34" charset="0"/>
              </a:rPr>
              <a:t>przebywania i poruszania się w tym rejonie,</a:t>
            </a:r>
          </a:p>
          <a:p>
            <a:pPr lvl="0"/>
            <a:r>
              <a:rPr lang="pl-PL" i="1" dirty="0" smtClean="0">
                <a:latin typeface="Calibri Light" pitchFamily="34" charset="0"/>
                <a:cs typeface="Calibri Light" pitchFamily="34" charset="0"/>
              </a:rPr>
              <a:t>utrzymywanie higieny,</a:t>
            </a:r>
          </a:p>
          <a:p>
            <a:pPr lvl="0"/>
            <a:r>
              <a:rPr lang="pl-PL" i="1" dirty="0" smtClean="0">
                <a:latin typeface="Calibri Light" pitchFamily="34" charset="0"/>
                <a:cs typeface="Calibri Light" pitchFamily="34" charset="0"/>
              </a:rPr>
              <a:t>wykonywania podstawowych przedsięwzięć profilaktycznych,</a:t>
            </a:r>
          </a:p>
          <a:p>
            <a:pPr lvl="0"/>
            <a:r>
              <a:rPr lang="pl-PL" i="1" dirty="0" smtClean="0">
                <a:latin typeface="Calibri Light" pitchFamily="34" charset="0"/>
                <a:cs typeface="Calibri Light" pitchFamily="34" charset="0"/>
              </a:rPr>
              <a:t>uboju zwierząt zakażonych i spożywania mięsa,</a:t>
            </a:r>
          </a:p>
          <a:p>
            <a:pPr lvl="0"/>
            <a:r>
              <a:rPr lang="pl-PL" i="1" dirty="0" smtClean="0">
                <a:latin typeface="Calibri Light" pitchFamily="34" charset="0"/>
                <a:cs typeface="Calibri Light" pitchFamily="34" charset="0"/>
              </a:rPr>
              <a:t>współdziałania zdrowej ludności z podziałami prowadzącymi likwidacji zakażeń.</a:t>
            </a:r>
          </a:p>
          <a:p>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lgn="ctr"/>
            <a:r>
              <a:rPr lang="pl-PL" dirty="0" smtClean="0"/>
              <a:t/>
            </a:r>
            <a:br>
              <a:rPr lang="pl-PL" dirty="0" smtClean="0"/>
            </a:br>
            <a:r>
              <a:rPr lang="pl-PL" dirty="0" smtClean="0"/>
              <a:t>Porażenie niebezpiecznymi środkami chemicznymi</a:t>
            </a:r>
            <a:br>
              <a:rPr lang="pl-PL" dirty="0" smtClean="0"/>
            </a:br>
            <a:endParaRPr lang="pl-PL" dirty="0"/>
          </a:p>
        </p:txBody>
      </p:sp>
      <p:sp>
        <p:nvSpPr>
          <p:cNvPr id="3" name="Symbol zastępczy zawartości 2"/>
          <p:cNvSpPr>
            <a:spLocks noGrp="1"/>
          </p:cNvSpPr>
          <p:nvPr>
            <p:ph idx="1"/>
          </p:nvPr>
        </p:nvSpPr>
        <p:spPr/>
        <p:txBody>
          <a:bodyPr>
            <a:normAutofit fontScale="70000" lnSpcReduction="20000"/>
          </a:bodyPr>
          <a:lstStyle/>
          <a:p>
            <a:pPr marL="438150" indent="14288">
              <a:buNone/>
            </a:pPr>
            <a:r>
              <a:rPr lang="pl-PL" i="1" dirty="0" smtClean="0">
                <a:latin typeface="Calibri Light" pitchFamily="34" charset="0"/>
                <a:cs typeface="Calibri Light" pitchFamily="34" charset="0"/>
              </a:rPr>
              <a:t>Skażenie środowiska toksycznymi środkami przemysłowymi może nastąpić z obiektów stałych (zakłady przemysłowe) lub ruchomych (cysterny kolejowe i samochodowe). Należy wtedy zachować się spokojnie, przeciwdziałać panice i lękowi, ściśle wykonywać zarządzenia służb porządkowych. Stosować się do zaleceń i informacji przekazywanych w komunikatach.</a:t>
            </a:r>
          </a:p>
          <a:p>
            <a:endParaRPr lang="pl-PL" i="1" dirty="0" smtClean="0">
              <a:latin typeface="Calibri Light" pitchFamily="34" charset="0"/>
              <a:cs typeface="Calibri Light" pitchFamily="34" charset="0"/>
            </a:endParaRPr>
          </a:p>
          <a:p>
            <a:pPr marL="438150" indent="14288">
              <a:buNone/>
            </a:pPr>
            <a:r>
              <a:rPr lang="pl-PL" b="1" i="1" dirty="0" smtClean="0">
                <a:latin typeface="Calibri Light" pitchFamily="34" charset="0"/>
                <a:cs typeface="Calibri Light" pitchFamily="34" charset="0"/>
              </a:rPr>
              <a:t>Przebywając na terenie otwartym należy:</a:t>
            </a:r>
          </a:p>
          <a:p>
            <a:pPr marL="438150" indent="14288" algn="just"/>
            <a:r>
              <a:rPr lang="pl-PL" i="1" dirty="0" smtClean="0">
                <a:latin typeface="Calibri Light" pitchFamily="34" charset="0"/>
                <a:cs typeface="Calibri Light" pitchFamily="34" charset="0"/>
              </a:rPr>
              <a:t> zwrócić uwagę na kierunek wiatru (obserwować unoszące się dymy, pary),</a:t>
            </a:r>
          </a:p>
          <a:p>
            <a:pPr marL="438150" indent="14288" algn="just"/>
            <a:r>
              <a:rPr lang="pl-PL" i="1" dirty="0" smtClean="0">
                <a:latin typeface="Calibri Light" pitchFamily="34" charset="0"/>
                <a:cs typeface="Calibri Light" pitchFamily="34" charset="0"/>
              </a:rPr>
              <a:t> opuścić zagrożony rejon (prostopadle do kierunku wiatru) stosując się do poleceń zawartych w komunikatach,</a:t>
            </a:r>
          </a:p>
          <a:p>
            <a:pPr marL="438150" indent="14288" algn="just"/>
            <a:r>
              <a:rPr lang="pl-PL" i="1" dirty="0" smtClean="0">
                <a:latin typeface="Calibri Light" pitchFamily="34" charset="0"/>
                <a:cs typeface="Calibri Light" pitchFamily="34" charset="0"/>
              </a:rPr>
              <a:t> udać się do najbliższych budynków mieszkalnych lub publicznych.</a:t>
            </a:r>
          </a:p>
          <a:p>
            <a:pPr>
              <a:buNone/>
            </a:pP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lgn="ctr"/>
            <a:r>
              <a:rPr lang="pl-PL" dirty="0" smtClean="0"/>
              <a:t/>
            </a:r>
            <a:br>
              <a:rPr lang="pl-PL" dirty="0" smtClean="0"/>
            </a:br>
            <a:r>
              <a:rPr lang="pl-PL" dirty="0" smtClean="0"/>
              <a:t>Porażenie niebezpiecznymi środkami chemicznymi c. d.</a:t>
            </a:r>
            <a:br>
              <a:rPr lang="pl-PL" dirty="0" smtClean="0"/>
            </a:br>
            <a:endParaRPr lang="pl-PL" dirty="0"/>
          </a:p>
        </p:txBody>
      </p:sp>
      <p:sp>
        <p:nvSpPr>
          <p:cNvPr id="3" name="Symbol zastępczy zawartości 2"/>
          <p:cNvSpPr>
            <a:spLocks noGrp="1"/>
          </p:cNvSpPr>
          <p:nvPr>
            <p:ph idx="1"/>
          </p:nvPr>
        </p:nvSpPr>
        <p:spPr/>
        <p:txBody>
          <a:bodyPr>
            <a:normAutofit fontScale="62500" lnSpcReduction="20000"/>
          </a:bodyPr>
          <a:lstStyle/>
          <a:p>
            <a:pPr marL="438150" indent="14288">
              <a:buNone/>
            </a:pPr>
            <a:r>
              <a:rPr lang="pl-PL" b="1" i="1" dirty="0" smtClean="0">
                <a:latin typeface="Calibri Light" pitchFamily="34" charset="0"/>
                <a:cs typeface="Calibri Light" pitchFamily="34" charset="0"/>
              </a:rPr>
              <a:t>Przebywające w pomieszczeniach osoby, które z jakichkolwiek przyczyn przed wystąpieniem skażeń nie zdążyły wyjść z rejonu zagrożenia powinny:</a:t>
            </a:r>
          </a:p>
          <a:p>
            <a:pPr lvl="0"/>
            <a:r>
              <a:rPr lang="pl-PL" i="1" dirty="0" smtClean="0">
                <a:latin typeface="Calibri Light" pitchFamily="34" charset="0"/>
                <a:cs typeface="Calibri Light" pitchFamily="34" charset="0"/>
              </a:rPr>
              <a:t>włączyć odbiornik radiowy lub telewizyjny na jedno z pasm lokalnych, zastosować się do przekazywanych komunikatów i poleceń,</a:t>
            </a:r>
          </a:p>
          <a:p>
            <a:pPr lvl="0"/>
            <a:r>
              <a:rPr lang="pl-PL" i="1" dirty="0" smtClean="0">
                <a:latin typeface="Calibri Light" pitchFamily="34" charset="0"/>
                <a:cs typeface="Calibri Light" pitchFamily="34" charset="0"/>
              </a:rPr>
              <a:t>pozostać w pomieszczeniach, zamknąć i uszczelnić mokrym papierem, lub szmatami drzwi, okna, otwory wentylacyjne, przebywać w miarę możliwości w pomieszczeniach środkowych,</a:t>
            </a:r>
          </a:p>
          <a:p>
            <a:pPr lvl="0"/>
            <a:r>
              <a:rPr lang="pl-PL" i="1" dirty="0" smtClean="0">
                <a:latin typeface="Calibri Light" pitchFamily="34" charset="0"/>
                <a:cs typeface="Calibri Light" pitchFamily="34" charset="0"/>
              </a:rPr>
              <a:t>osoby wyposażone w maski przeciwgazowe zakładają je,</a:t>
            </a:r>
          </a:p>
          <a:p>
            <a:pPr lvl="0"/>
            <a:r>
              <a:rPr lang="pl-PL" i="1" dirty="0" smtClean="0">
                <a:latin typeface="Calibri Light" pitchFamily="34" charset="0"/>
                <a:cs typeface="Calibri Light" pitchFamily="34" charset="0"/>
              </a:rPr>
              <a:t>do chwili odwołania alarmu lub zarządzenia ewakuacji nie opuszczać uszczelnionych pomieszczeń, nie przebywać w pobliżu okien i innych otworów wentylacyjnych,</a:t>
            </a:r>
          </a:p>
          <a:p>
            <a:pPr lvl="0"/>
            <a:r>
              <a:rPr lang="pl-PL" i="1" dirty="0" smtClean="0">
                <a:latin typeface="Calibri Light" pitchFamily="34" charset="0"/>
                <a:cs typeface="Calibri Light" pitchFamily="34" charset="0"/>
              </a:rPr>
              <a:t>wstrzymać się od spożywania posiłków, palenia tytoniu oraz prac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wymagających wysiłku a więc dużego zapotrzebowania na tlen,</a:t>
            </a:r>
          </a:p>
          <a:p>
            <a:pPr lvl="0"/>
            <a:r>
              <a:rPr lang="pl-PL" i="1" dirty="0" smtClean="0">
                <a:latin typeface="Calibri Light" pitchFamily="34" charset="0"/>
                <a:cs typeface="Calibri Light" pitchFamily="34" charset="0"/>
              </a:rPr>
              <a:t>wyłączyć wszystkie urządzenia elektryczne (oprócz radia i telewizora), wygasić wszystkie płomienie,</a:t>
            </a:r>
          </a:p>
          <a:p>
            <a:pPr lvl="0"/>
            <a:r>
              <a:rPr lang="pl-PL" i="1" dirty="0" smtClean="0">
                <a:latin typeface="Calibri Light" pitchFamily="34" charset="0"/>
                <a:cs typeface="Calibri Light" pitchFamily="34" charset="0"/>
              </a:rPr>
              <a:t>do ochrony dróg oddechowych stosować zwilżoną w wodzie lub w wodnym roztworze sody oczyszczonej chusteczkę, tampon z gazy, ręcznik itp.</a:t>
            </a: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a:buNone/>
            </a:pPr>
            <a:endParaRPr lang="pl-PL" dirty="0"/>
          </a:p>
        </p:txBody>
      </p:sp>
      <p:sp>
        <p:nvSpPr>
          <p:cNvPr id="4" name="Prostokąt 3"/>
          <p:cNvSpPr/>
          <p:nvPr/>
        </p:nvSpPr>
        <p:spPr>
          <a:xfrm>
            <a:off x="755576" y="1916832"/>
            <a:ext cx="8028481" cy="4247317"/>
          </a:xfrm>
          <a:prstGeom prst="rect">
            <a:avLst/>
          </a:prstGeom>
          <a:noFill/>
        </p:spPr>
        <p:txBody>
          <a:bodyPr wrap="square" lIns="91440" tIns="45720" rIns="91440" bIns="45720">
            <a:spAutoFit/>
          </a:bodyPr>
          <a:lstStyle/>
          <a:p>
            <a:pPr algn="ctr"/>
            <a:r>
              <a:rPr lang="pl-PL"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itchFamily="18" charset="0"/>
              </a:rPr>
              <a:t>Rodzaje </a:t>
            </a:r>
          </a:p>
          <a:p>
            <a:pPr algn="ctr"/>
            <a:r>
              <a:rPr lang="pl-PL"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itchFamily="18" charset="0"/>
              </a:rPr>
              <a:t>sygnałów alarmowych </a:t>
            </a:r>
            <a:br>
              <a:rPr lang="pl-PL"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itchFamily="18" charset="0"/>
              </a:rPr>
            </a:br>
            <a:r>
              <a:rPr lang="pl-PL"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itchFamily="18" charset="0"/>
              </a:rPr>
              <a:t>oraz </a:t>
            </a:r>
          </a:p>
          <a:p>
            <a:pPr algn="ctr"/>
            <a:r>
              <a:rPr lang="pl-PL"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itchFamily="18" charset="0"/>
              </a:rPr>
              <a:t>komunikatów ostrzegawczych</a:t>
            </a:r>
            <a:endParaRPr lang="pl-PL"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lgn="ctr"/>
            <a:r>
              <a:rPr lang="pl-PL" dirty="0" smtClean="0"/>
              <a:t/>
            </a:r>
            <a:br>
              <a:rPr lang="pl-PL" dirty="0" smtClean="0"/>
            </a:br>
            <a:r>
              <a:rPr lang="pl-PL" dirty="0" smtClean="0"/>
              <a:t>Porażenie bronią klasyczną</a:t>
            </a:r>
            <a:br>
              <a:rPr lang="pl-PL" dirty="0" smtClean="0"/>
            </a:br>
            <a:endParaRPr lang="pl-PL" dirty="0"/>
          </a:p>
        </p:txBody>
      </p:sp>
      <p:sp>
        <p:nvSpPr>
          <p:cNvPr id="3" name="Symbol zastępczy zawartości 2"/>
          <p:cNvSpPr>
            <a:spLocks noGrp="1"/>
          </p:cNvSpPr>
          <p:nvPr>
            <p:ph idx="1"/>
          </p:nvPr>
        </p:nvSpPr>
        <p:spPr/>
        <p:txBody>
          <a:bodyPr/>
          <a:lstStyle/>
          <a:p>
            <a:pPr marL="438150" indent="14288" algn="just">
              <a:buNone/>
            </a:pPr>
            <a:r>
              <a:rPr lang="pl-PL" i="1" dirty="0" smtClean="0">
                <a:latin typeface="Calibri Light" pitchFamily="34" charset="0"/>
                <a:cs typeface="Calibri Light" pitchFamily="34" charset="0"/>
              </a:rPr>
              <a:t>W rejonie porażenia bronią klasyczną nie ma potrzeby stosowania środków ochrony dróg oddechowych, oczu i skóry. W czasie prowadzenia prac ratowniczych i udzielania pomocy poszkodowanym w tym rejonie należy uważać na niewybuchy, miny, które stanowią duże zagrożenie dla życia i zdrowia ludzi.</a:t>
            </a:r>
          </a:p>
          <a:p>
            <a:pPr>
              <a:buNone/>
            </a:pP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 Sposób postępowania w przypadku znalezienia niewybuchu</a:t>
            </a:r>
            <a:endParaRPr lang="pl-PL" dirty="0"/>
          </a:p>
        </p:txBody>
      </p:sp>
      <p:sp>
        <p:nvSpPr>
          <p:cNvPr id="3" name="Symbol zastępczy zawartości 2"/>
          <p:cNvSpPr>
            <a:spLocks noGrp="1"/>
          </p:cNvSpPr>
          <p:nvPr>
            <p:ph idx="1"/>
          </p:nvPr>
        </p:nvSpPr>
        <p:spPr/>
        <p:txBody>
          <a:bodyPr>
            <a:normAutofit fontScale="77500" lnSpcReduction="20000"/>
          </a:bodyPr>
          <a:lstStyle/>
          <a:p>
            <a:pPr marL="438150" indent="14288">
              <a:buNone/>
            </a:pPr>
            <a:r>
              <a:rPr lang="pl-PL" i="1" dirty="0" smtClean="0">
                <a:latin typeface="Calibri Light" pitchFamily="34" charset="0"/>
                <a:cs typeface="Calibri Light" pitchFamily="34" charset="0"/>
              </a:rPr>
              <a:t>Zdarzenie powodujące sytuację kryzysową - zagrożenie niewybuchem - występuje w wyniku ujawnienia niewybuchów i niewypałów w postaci:</a:t>
            </a:r>
          </a:p>
          <a:p>
            <a:r>
              <a:rPr lang="pl-PL" b="1" i="1" dirty="0" smtClean="0">
                <a:latin typeface="Calibri Light" pitchFamily="34" charset="0"/>
                <a:cs typeface="Calibri Light" pitchFamily="34" charset="0"/>
              </a:rPr>
              <a:t> </a:t>
            </a:r>
            <a:r>
              <a:rPr lang="pl-PL" i="1" dirty="0" smtClean="0">
                <a:latin typeface="Calibri Light" pitchFamily="34" charset="0"/>
                <a:cs typeface="Calibri Light" pitchFamily="34" charset="0"/>
              </a:rPr>
              <a:t>zapalników,</a:t>
            </a:r>
          </a:p>
          <a:p>
            <a:r>
              <a:rPr lang="pl-PL" b="1" i="1" dirty="0" smtClean="0">
                <a:latin typeface="Calibri Light" pitchFamily="34" charset="0"/>
                <a:cs typeface="Calibri Light" pitchFamily="34" charset="0"/>
              </a:rPr>
              <a:t> </a:t>
            </a:r>
            <a:r>
              <a:rPr lang="pl-PL" i="1" dirty="0" smtClean="0">
                <a:latin typeface="Calibri Light" pitchFamily="34" charset="0"/>
                <a:cs typeface="Calibri Light" pitchFamily="34" charset="0"/>
              </a:rPr>
              <a:t>pocisków,</a:t>
            </a:r>
          </a:p>
          <a:p>
            <a:r>
              <a:rPr lang="pl-PL" i="1" dirty="0" smtClean="0">
                <a:latin typeface="Calibri Light" pitchFamily="34" charset="0"/>
                <a:cs typeface="Calibri Light" pitchFamily="34" charset="0"/>
              </a:rPr>
              <a:t>bomb lotniczych,</a:t>
            </a:r>
          </a:p>
          <a:p>
            <a:r>
              <a:rPr lang="pl-PL" i="1" dirty="0" smtClean="0">
                <a:latin typeface="Calibri Light" pitchFamily="34" charset="0"/>
                <a:cs typeface="Calibri Light" pitchFamily="34" charset="0"/>
              </a:rPr>
              <a:t>nabojów artyleryjskich i karabinowych,</a:t>
            </a:r>
          </a:p>
          <a:p>
            <a:r>
              <a:rPr lang="pl-PL" i="1" dirty="0" smtClean="0">
                <a:latin typeface="Calibri Light" pitchFamily="34" charset="0"/>
                <a:cs typeface="Calibri Light" pitchFamily="34" charset="0"/>
              </a:rPr>
              <a:t>pancerzownic,</a:t>
            </a:r>
          </a:p>
          <a:p>
            <a:r>
              <a:rPr lang="pl-PL" i="1" dirty="0" smtClean="0">
                <a:latin typeface="Calibri Light" pitchFamily="34" charset="0"/>
                <a:cs typeface="Calibri Light" pitchFamily="34" charset="0"/>
              </a:rPr>
              <a:t>granatów,</a:t>
            </a:r>
          </a:p>
          <a:p>
            <a:r>
              <a:rPr lang="pl-PL" i="1" dirty="0" smtClean="0">
                <a:latin typeface="Calibri Light" pitchFamily="34" charset="0"/>
                <a:cs typeface="Calibri Light" pitchFamily="34" charset="0"/>
              </a:rPr>
              <a:t>min wszelkich typów,</a:t>
            </a:r>
          </a:p>
          <a:p>
            <a:r>
              <a:rPr lang="pl-PL" i="1" dirty="0" smtClean="0">
                <a:latin typeface="Calibri Light" pitchFamily="34" charset="0"/>
                <a:cs typeface="Calibri Light" pitchFamily="34" charset="0"/>
              </a:rPr>
              <a:t>ładunków materiałów wybuchowych,</a:t>
            </a:r>
          </a:p>
          <a:p>
            <a:r>
              <a:rPr lang="pl-PL" i="1" dirty="0" smtClean="0">
                <a:latin typeface="Calibri Light" pitchFamily="34" charset="0"/>
                <a:cs typeface="Calibri Light" pitchFamily="34" charset="0"/>
              </a:rPr>
              <a:t>złomu metalowego zawierającego resztki materiałów wybuchowych.</a:t>
            </a:r>
          </a:p>
          <a:p>
            <a:pPr>
              <a:buNone/>
            </a:pPr>
            <a:r>
              <a:rPr lang="pl-PL" dirty="0" smtClean="0"/>
              <a:t> </a:t>
            </a:r>
          </a:p>
          <a:p>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Sposób postępowania w przypadku znalezienia niewybuchu c. d.</a:t>
            </a:r>
            <a:endParaRPr lang="pl-PL" dirty="0"/>
          </a:p>
        </p:txBody>
      </p:sp>
      <p:sp>
        <p:nvSpPr>
          <p:cNvPr id="3" name="Symbol zastępczy zawartości 2"/>
          <p:cNvSpPr>
            <a:spLocks noGrp="1"/>
          </p:cNvSpPr>
          <p:nvPr>
            <p:ph idx="1"/>
          </p:nvPr>
        </p:nvSpPr>
        <p:spPr/>
        <p:txBody>
          <a:bodyPr>
            <a:normAutofit fontScale="70000" lnSpcReduction="20000"/>
          </a:bodyPr>
          <a:lstStyle/>
          <a:p>
            <a:pPr marL="438150" indent="14288" algn="just">
              <a:buNone/>
            </a:pPr>
            <a:r>
              <a:rPr lang="pl-PL" b="1" i="1" dirty="0" smtClean="0">
                <a:latin typeface="Calibri Light" pitchFamily="34" charset="0"/>
                <a:cs typeface="Calibri Light" pitchFamily="34" charset="0"/>
              </a:rPr>
              <a:t>Zasady zgłaszania:</a:t>
            </a:r>
            <a:endParaRPr lang="pl-PL" i="1" dirty="0" smtClean="0">
              <a:latin typeface="Calibri Light" pitchFamily="34" charset="0"/>
              <a:cs typeface="Calibri Light" pitchFamily="34" charset="0"/>
            </a:endParaRPr>
          </a:p>
          <a:p>
            <a:pPr marL="438150" indent="14288" algn="just">
              <a:buNone/>
            </a:pPr>
            <a:r>
              <a:rPr lang="pl-PL" b="1" i="1" dirty="0" smtClean="0">
                <a:latin typeface="Calibri Light" pitchFamily="34" charset="0"/>
                <a:cs typeface="Calibri Light" pitchFamily="34" charset="0"/>
              </a:rPr>
              <a:t>UWAGA! </a:t>
            </a:r>
            <a:r>
              <a:rPr lang="pl-PL" i="1" dirty="0" smtClean="0">
                <a:latin typeface="Calibri Light" pitchFamily="34" charset="0"/>
                <a:cs typeface="Calibri Light" pitchFamily="34" charset="0"/>
              </a:rPr>
              <a:t>Po znalezieniu niewybuchu, niewypału, bomby w celu ochrony ludzi należy powiadomić Policję: 112.</a:t>
            </a:r>
          </a:p>
          <a:p>
            <a:pPr marL="438150" indent="14288" algn="just">
              <a:buNone/>
            </a:pPr>
            <a:r>
              <a:rPr lang="pl-PL" i="1" dirty="0" smtClean="0">
                <a:latin typeface="Calibri Light" pitchFamily="34" charset="0"/>
                <a:cs typeface="Calibri Light" pitchFamily="34" charset="0"/>
              </a:rPr>
              <a:t>Informując o znalezieniu niewybuchu należy podać następujące dane:</a:t>
            </a:r>
          </a:p>
          <a:p>
            <a:r>
              <a:rPr lang="pl-PL" i="1" dirty="0" smtClean="0">
                <a:latin typeface="Calibri Light" pitchFamily="34" charset="0"/>
                <a:cs typeface="Calibri Light" pitchFamily="34" charset="0"/>
              </a:rPr>
              <a:t>precyzyjnie określić miejsce odnalezienia,</a:t>
            </a:r>
          </a:p>
          <a:p>
            <a:r>
              <a:rPr lang="pl-PL" i="1" dirty="0" smtClean="0">
                <a:latin typeface="Calibri Light" pitchFamily="34" charset="0"/>
                <a:cs typeface="Calibri Light" pitchFamily="34" charset="0"/>
              </a:rPr>
              <a:t>określić co zostało znalezione, wygląd, ogólne gabaryty, ilość,</a:t>
            </a:r>
          </a:p>
          <a:p>
            <a:r>
              <a:rPr lang="pl-PL" i="1" dirty="0" smtClean="0">
                <a:latin typeface="Calibri Light" pitchFamily="34" charset="0"/>
                <a:cs typeface="Calibri Light" pitchFamily="34" charset="0"/>
              </a:rPr>
              <a:t>podać telefon /adres kontaktowy/ do osoby informującej</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 o znalezisku.</a:t>
            </a:r>
          </a:p>
          <a:p>
            <a:pPr>
              <a:buNone/>
            </a:pPr>
            <a:r>
              <a:rPr lang="pl-PL" i="1" dirty="0" smtClean="0">
                <a:latin typeface="Calibri Light" pitchFamily="34" charset="0"/>
                <a:cs typeface="Calibri Light" pitchFamily="34" charset="0"/>
              </a:rPr>
              <a:t> </a:t>
            </a:r>
          </a:p>
          <a:p>
            <a:pPr marL="438150" indent="14288" algn="just">
              <a:buNone/>
            </a:pPr>
            <a:r>
              <a:rPr lang="pl-PL" b="1" i="1" dirty="0" smtClean="0">
                <a:latin typeface="Calibri Light" pitchFamily="34" charset="0"/>
                <a:cs typeface="Calibri Light" pitchFamily="34" charset="0"/>
              </a:rPr>
              <a:t>Kategorycznie nie wolno znalezionych niewybuchów/niewypałów podnosić, odkopywać, przenosić, a także wrzucać ich do ognia, ani do miejsc takich jak stawy, jeziora, rowy!</a:t>
            </a:r>
            <a:endParaRPr lang="pl-PL" i="1" dirty="0" smtClean="0">
              <a:latin typeface="Calibri Light" pitchFamily="34" charset="0"/>
              <a:cs typeface="Calibri Light" pitchFamily="34" charset="0"/>
            </a:endParaRPr>
          </a:p>
          <a:p>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79512" y="1628800"/>
            <a:ext cx="7221488" cy="4104456"/>
          </a:xfrm>
        </p:spPr>
        <p:txBody>
          <a:bodyPr/>
          <a:lstStyle/>
          <a:p>
            <a:pPr>
              <a:buNone/>
            </a:pPr>
            <a:endParaRPr lang="pl-PL" dirty="0"/>
          </a:p>
        </p:txBody>
      </p:sp>
      <p:sp>
        <p:nvSpPr>
          <p:cNvPr id="4" name="Prostokąt 3"/>
          <p:cNvSpPr/>
          <p:nvPr/>
        </p:nvSpPr>
        <p:spPr>
          <a:xfrm>
            <a:off x="0" y="1412776"/>
            <a:ext cx="8748464" cy="3785652"/>
          </a:xfrm>
          <a:prstGeom prst="rect">
            <a:avLst/>
          </a:prstGeom>
          <a:noFill/>
        </p:spPr>
        <p:txBody>
          <a:bodyPr wrap="square" lIns="91440" tIns="45720" rIns="91440" bIns="45720">
            <a:spAutoFit/>
          </a:bodyPr>
          <a:lstStyle/>
          <a:p>
            <a:pPr algn="ctr"/>
            <a:r>
              <a:rPr lang="pl-PL" sz="4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pl-PL" sz="4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pl-PL" sz="4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pl-PL" sz="4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pl-PL" sz="4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PRZYGOTOWANIE LOKALI,</a:t>
            </a:r>
          </a:p>
          <a:p>
            <a:pPr algn="ctr"/>
            <a:r>
              <a:rPr lang="pl-PL" sz="4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BUDYNKÓW MIESZKALNYCH </a:t>
            </a:r>
          </a:p>
          <a:p>
            <a:pPr algn="ctr"/>
            <a:r>
              <a:rPr lang="pl-PL" sz="4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ŻYWNOŚCI DO OCHRONY</a:t>
            </a:r>
            <a:endParaRPr lang="pl-PL" sz="4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ctr"/>
            <a:r>
              <a:rPr lang="pl-PL" sz="2800" dirty="0" smtClean="0"/>
              <a:t>Przygotowanie mieszkania (pokoju, piwnicy), budynków gospodarczych do ochrony przed skażeniami i zakażeniami</a:t>
            </a:r>
            <a:endParaRPr lang="pl-PL" sz="2800" dirty="0"/>
          </a:p>
        </p:txBody>
      </p:sp>
      <p:sp>
        <p:nvSpPr>
          <p:cNvPr id="3" name="Symbol zastępczy zawartości 2"/>
          <p:cNvSpPr>
            <a:spLocks noGrp="1"/>
          </p:cNvSpPr>
          <p:nvPr>
            <p:ph idx="1"/>
          </p:nvPr>
        </p:nvSpPr>
        <p:spPr/>
        <p:txBody>
          <a:bodyPr>
            <a:normAutofit fontScale="85000" lnSpcReduction="10000"/>
          </a:bodyPr>
          <a:lstStyle/>
          <a:p>
            <a:pPr marL="438150" indent="14288" algn="just">
              <a:buNone/>
            </a:pPr>
            <a:r>
              <a:rPr lang="pl-PL" i="1" dirty="0" smtClean="0">
                <a:latin typeface="Calibri Light" pitchFamily="34" charset="0"/>
                <a:cs typeface="Calibri Light" pitchFamily="34" charset="0"/>
              </a:rPr>
              <a:t>Na wypadek alarmu o skażeniach lub uprzedzenia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o zagrożeniu skażeniami czy zakażeniami każda rodzina powinna mieć przygotowaną piwnicę, pokój lub mieszkanie, aby stanowić one mogły ochronę przed oddziaływaniem na organizm ludzki opadu substancji promieniotwórczych, chemicznych i biologicznych środków niebezpiecznych. Przystosowując na takie ukrycie mieszkanie (piwnicy pokój) należy mieć na uwadze to, że jego podstawową cechą powinna być hermetyczność (szczelność) i możliwość zapewnienia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w miarę potrzeby najprostszej wentylacji.</a:t>
            </a:r>
          </a:p>
          <a:p>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4000" dirty="0" smtClean="0"/>
              <a:t/>
            </a:r>
            <a:br>
              <a:rPr lang="pl-PL" sz="4000" dirty="0" smtClean="0"/>
            </a:br>
            <a:r>
              <a:rPr lang="pl-PL" sz="4000" dirty="0" smtClean="0"/>
              <a:t>W razie potrzeby wykonać </a:t>
            </a:r>
            <a:br>
              <a:rPr lang="pl-PL" sz="4000" dirty="0" smtClean="0"/>
            </a:br>
            <a:r>
              <a:rPr lang="pl-PL" sz="4000" dirty="0" smtClean="0"/>
              <a:t>następujące prace:</a:t>
            </a: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62500" lnSpcReduction="20000"/>
          </a:bodyPr>
          <a:lstStyle/>
          <a:p>
            <a:pPr lvl="0" algn="just"/>
            <a:r>
              <a:rPr lang="pl-PL" i="1" dirty="0" smtClean="0">
                <a:latin typeface="Calibri Light" pitchFamily="34" charset="0"/>
                <a:cs typeface="Calibri Light" pitchFamily="34" charset="0"/>
              </a:rPr>
              <a:t>uszczelnić okna odpowiednią taśmą lub watą a nawet okleić paskiem papieru (taśmą samoprzylepną uszczelnić wszystkie drzwi i futryny.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W odległości 1 - 1,5 m od drzwi zewnętrznych zawiesić zasłonę z koca (kołdry), aby stworzyć „śluzę”,</a:t>
            </a:r>
          </a:p>
          <a:p>
            <a:pPr lvl="0" algn="just"/>
            <a:r>
              <a:rPr lang="pl-PL" i="1" dirty="0" smtClean="0">
                <a:latin typeface="Calibri Light" pitchFamily="34" charset="0"/>
                <a:cs typeface="Calibri Light" pitchFamily="34" charset="0"/>
              </a:rPr>
              <a:t>uszczelnić dokładnie wszystkie szczeliny i miejsca, w których przechodzą przewody wodociągowe, centralnego ogrzewania, kanalizacji itp.,</a:t>
            </a:r>
          </a:p>
          <a:p>
            <a:pPr lvl="0" algn="just"/>
            <a:r>
              <a:rPr lang="pl-PL" i="1" dirty="0" smtClean="0">
                <a:latin typeface="Calibri Light" pitchFamily="34" charset="0"/>
                <a:cs typeface="Calibri Light" pitchFamily="34" charset="0"/>
              </a:rPr>
              <a:t>zakleić papierem kratki wentylacyjne - ale tak by w razie potrzeby zapewnić wentylację pomieszczenia. Samoczynną dobrą wentylację mogą zapewnić otwory: nawiewny i wywiewny. Otwór wywiewny powinien być usytuowany 1,5 - 2 m nad otworem nawiewnym. W przewodzie nawiewnym można umieścić prosty filtr przeciwpyłowy - ramkę z rozpiętą wielowarstwową gazą, a poniżej specjalną kieszeń na zbieranie cząstek pyłu opadającego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z filtra (gazy).</a:t>
            </a:r>
          </a:p>
          <a:p>
            <a:pPr lvl="0" algn="just"/>
            <a:r>
              <a:rPr lang="pl-PL" i="1" dirty="0" smtClean="0">
                <a:latin typeface="Calibri Light" pitchFamily="34" charset="0"/>
                <a:cs typeface="Calibri Light" pitchFamily="34" charset="0"/>
              </a:rPr>
              <a:t>podwyższać walory ochronne ukrycia, jeżeli jest ono na parterze lub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w piwnicy. Można wtedy wykonać obsypkę ziemią wokół zewnętrznych ścian budynku oraz zabudować lub osłonić workami z piaskiem otwory okienne, nie używane otwory drzwiowe, itp.,</a:t>
            </a:r>
          </a:p>
          <a:p>
            <a:pPr>
              <a:buNone/>
            </a:pP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4800" dirty="0" smtClean="0"/>
              <a:t>W razie potrzeby wykonać </a:t>
            </a:r>
            <a:br>
              <a:rPr lang="pl-PL" sz="4800" dirty="0" smtClean="0"/>
            </a:br>
            <a:r>
              <a:rPr lang="pl-PL" sz="4800" dirty="0" smtClean="0"/>
              <a:t>następujące prace:</a:t>
            </a:r>
            <a:endParaRPr lang="pl-PL" dirty="0"/>
          </a:p>
        </p:txBody>
      </p:sp>
      <p:sp>
        <p:nvSpPr>
          <p:cNvPr id="3" name="Symbol zastępczy zawartości 2"/>
          <p:cNvSpPr>
            <a:spLocks noGrp="1"/>
          </p:cNvSpPr>
          <p:nvPr>
            <p:ph idx="1"/>
          </p:nvPr>
        </p:nvSpPr>
        <p:spPr/>
        <p:txBody>
          <a:bodyPr>
            <a:normAutofit fontScale="77500" lnSpcReduction="20000"/>
          </a:bodyPr>
          <a:lstStyle/>
          <a:p>
            <a:pPr algn="just">
              <a:buNone/>
            </a:pPr>
            <a:r>
              <a:rPr lang="pl-PL" b="1" i="1" dirty="0" smtClean="0">
                <a:latin typeface="Calibri Light" pitchFamily="34" charset="0"/>
                <a:cs typeface="Calibri Light" pitchFamily="34" charset="0"/>
              </a:rPr>
              <a:t>W mieszkaniu przygotowanym na ukrycie powinny także być:</a:t>
            </a:r>
          </a:p>
          <a:p>
            <a:pPr lvl="0" algn="just"/>
            <a:r>
              <a:rPr lang="pl-PL" i="1" dirty="0" smtClean="0">
                <a:latin typeface="Calibri Light" pitchFamily="34" charset="0"/>
                <a:cs typeface="Calibri Light" pitchFamily="34" charset="0"/>
              </a:rPr>
              <a:t>odpowiedni zapas wody pitnej, żywności, przedmioty pierwszej potrzeby, worki foliowe na odpadki,</a:t>
            </a:r>
          </a:p>
          <a:p>
            <a:pPr lvl="0" algn="just"/>
            <a:r>
              <a:rPr lang="pl-PL" i="1" dirty="0" smtClean="0">
                <a:latin typeface="Calibri Light" pitchFamily="34" charset="0"/>
                <a:cs typeface="Calibri Light" pitchFamily="34" charset="0"/>
              </a:rPr>
              <a:t>lekarstwa dla chorych, apteczka domowa, środki dezynfekcyjne, zapasowe oświetlenie, odbiornik radiowy,</a:t>
            </a:r>
          </a:p>
          <a:p>
            <a:pPr lvl="0" algn="just"/>
            <a:r>
              <a:rPr lang="pl-PL" i="1" dirty="0" smtClean="0">
                <a:latin typeface="Calibri Light" pitchFamily="34" charset="0"/>
                <a:cs typeface="Calibri Light" pitchFamily="34" charset="0"/>
              </a:rPr>
              <a:t>sprzęt gaśniczy (np. gaśnica, koc, wiadro z wodą, piasek, łopatka itp.),</a:t>
            </a:r>
          </a:p>
          <a:p>
            <a:pPr lvl="0" algn="just"/>
            <a:r>
              <a:rPr lang="pl-PL" i="1" dirty="0" smtClean="0">
                <a:latin typeface="Calibri Light" pitchFamily="34" charset="0"/>
                <a:cs typeface="Calibri Light" pitchFamily="34" charset="0"/>
              </a:rPr>
              <a:t>niezbędne przedmioty osobistego użytku.</a:t>
            </a:r>
          </a:p>
          <a:p>
            <a:pPr lvl="0" algn="just"/>
            <a:endParaRPr lang="pl-PL" i="1" dirty="0" smtClean="0">
              <a:latin typeface="Calibri Light" pitchFamily="34" charset="0"/>
              <a:cs typeface="Calibri Light" pitchFamily="34" charset="0"/>
            </a:endParaRPr>
          </a:p>
          <a:p>
            <a:pPr marL="438150" indent="14288" algn="just">
              <a:buNone/>
            </a:pPr>
            <a:r>
              <a:rPr lang="pl-PL" i="1" dirty="0" smtClean="0">
                <a:latin typeface="Calibri Light" pitchFamily="34" charset="0"/>
                <a:cs typeface="Calibri Light" pitchFamily="34" charset="0"/>
              </a:rPr>
              <a:t>Pamiętać należy o przygotowaniu oświetlenia zastępczego. Zalecane jest oświetlenie elektryczne (bateryjne, akumulatorowe). Świece palące się zużywają dużo tlenu oraz zanieczyszczają powietrze dwutlenkiem węgla, dlatego ich używanie jest niewskazane.</a:t>
            </a:r>
          </a:p>
          <a:p>
            <a:pPr>
              <a:buNone/>
            </a:pP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4800" dirty="0" smtClean="0"/>
              <a:t>W razie potrzeby wykonać </a:t>
            </a:r>
            <a:br>
              <a:rPr lang="pl-PL" sz="4800" dirty="0" smtClean="0"/>
            </a:br>
            <a:r>
              <a:rPr lang="pl-PL" sz="4800" dirty="0" smtClean="0"/>
              <a:t>następujące prace:</a:t>
            </a:r>
            <a:endParaRPr lang="pl-PL" dirty="0"/>
          </a:p>
        </p:txBody>
      </p:sp>
      <p:sp>
        <p:nvSpPr>
          <p:cNvPr id="3" name="Symbol zastępczy zawartości 2"/>
          <p:cNvSpPr>
            <a:spLocks noGrp="1"/>
          </p:cNvSpPr>
          <p:nvPr>
            <p:ph idx="1"/>
          </p:nvPr>
        </p:nvSpPr>
        <p:spPr/>
        <p:txBody>
          <a:bodyPr>
            <a:normAutofit fontScale="62500" lnSpcReduction="20000"/>
          </a:bodyPr>
          <a:lstStyle/>
          <a:p>
            <a:pPr marL="438150" indent="14288">
              <a:buNone/>
            </a:pPr>
            <a:r>
              <a:rPr lang="pl-PL" b="1" i="1" dirty="0" smtClean="0">
                <a:latin typeface="Calibri Light" pitchFamily="34" charset="0"/>
                <a:cs typeface="Calibri Light" pitchFamily="34" charset="0"/>
              </a:rPr>
              <a:t>W okresie zagrożenia w budynkach gospodarczych, w miarę potrzeb, należy:</a:t>
            </a:r>
          </a:p>
          <a:p>
            <a:pPr lvl="0" algn="just"/>
            <a:r>
              <a:rPr lang="pl-PL" i="1" dirty="0" smtClean="0">
                <a:latin typeface="Calibri Light" pitchFamily="34" charset="0"/>
                <a:cs typeface="Calibri Light" pitchFamily="34" charset="0"/>
              </a:rPr>
              <a:t>uszczelnić sufit, część okien zamurować cegłami lub obić deskami z obu stron i wypełnić ziemią (torfem, trocinami), a pozostałe zaopatrzyć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w izolacyjne okiennice lub zasłonić mocna. przeźroczysta. folią,</a:t>
            </a:r>
          </a:p>
          <a:p>
            <a:pPr lvl="0" algn="just"/>
            <a:r>
              <a:rPr lang="pl-PL" i="1" dirty="0" smtClean="0">
                <a:latin typeface="Calibri Light" pitchFamily="34" charset="0"/>
                <a:cs typeface="Calibri Light" pitchFamily="34" charset="0"/>
              </a:rPr>
              <a:t>pozatykać gliną, pakułami szpary w konstrukcjach drewnianych,</a:t>
            </a:r>
          </a:p>
          <a:p>
            <a:pPr lvl="0" algn="just"/>
            <a:r>
              <a:rPr lang="pl-PL" i="1" dirty="0" smtClean="0">
                <a:latin typeface="Calibri Light" pitchFamily="34" charset="0"/>
                <a:cs typeface="Calibri Light" pitchFamily="34" charset="0"/>
              </a:rPr>
              <a:t>uszczelnić futryny i drzwi, od strony wewnętrznej zawiesić zasłonę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z materiału, aby szczelnie przylegała do ram drzwi,</a:t>
            </a:r>
          </a:p>
          <a:p>
            <a:pPr lvl="0" algn="just"/>
            <a:r>
              <a:rPr lang="pl-PL" i="1" dirty="0" smtClean="0">
                <a:latin typeface="Calibri Light" pitchFamily="34" charset="0"/>
                <a:cs typeface="Calibri Light" pitchFamily="34" charset="0"/>
              </a:rPr>
              <a:t>zasłonić przewody (otwory) wentylacyjne workami z trocinami, sianem itp.,</a:t>
            </a:r>
          </a:p>
          <a:p>
            <a:pPr lvl="0" algn="just"/>
            <a:r>
              <a:rPr lang="pl-PL" i="1" dirty="0" smtClean="0">
                <a:latin typeface="Calibri Light" pitchFamily="34" charset="0"/>
                <a:cs typeface="Calibri Light" pitchFamily="34" charset="0"/>
              </a:rPr>
              <a:t>obsypać z zewnątrz ziemia. ściany drewniane do wysokości okien albo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w odległości 50 - 60 cm od ściany postawić ściankę z desek lub plecionkę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z wikliny i przestrzeń między nimi zasypać ziemią.</a:t>
            </a:r>
          </a:p>
          <a:p>
            <a:pPr>
              <a:buNone/>
            </a:pPr>
            <a:r>
              <a:rPr lang="pl-PL" i="1" dirty="0" smtClean="0">
                <a:latin typeface="Calibri Light" pitchFamily="34" charset="0"/>
                <a:cs typeface="Calibri Light" pitchFamily="34" charset="0"/>
              </a:rPr>
              <a:t> </a:t>
            </a:r>
          </a:p>
          <a:p>
            <a:pPr marL="438150" indent="14288" algn="just">
              <a:buNone/>
            </a:pPr>
            <a:r>
              <a:rPr lang="pl-PL" i="1" dirty="0" smtClean="0">
                <a:latin typeface="Calibri Light" pitchFamily="34" charset="0"/>
                <a:cs typeface="Calibri Light" pitchFamily="34" charset="0"/>
              </a:rPr>
              <a:t>Nawet w pomieszczeniach nie hermetycznych można zapewnić kilkugodzinną ochronę przed przenikaniem do wnętrza niektórych środków trujących, jeżeli zamknięte okna i drzwi zasłonimy od wewnątrz brezentem, tkaniną workową lub inną tkaniną zamoczoną w wodnym roztworze sody.</a:t>
            </a:r>
          </a:p>
          <a:p>
            <a:pPr algn="just">
              <a:buNone/>
            </a:pPr>
            <a:r>
              <a:rPr lang="pl-PL" i="1" dirty="0" smtClean="0">
                <a:latin typeface="Calibri Light" pitchFamily="34" charset="0"/>
                <a:cs typeface="Calibri Light" pitchFamily="34" charset="0"/>
              </a:rPr>
              <a:t> </a:t>
            </a:r>
          </a:p>
          <a:p>
            <a:pPr>
              <a:buNone/>
            </a:pPr>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4800" dirty="0" smtClean="0"/>
              <a:t>W razie potrzeby wykonać </a:t>
            </a:r>
            <a:br>
              <a:rPr lang="pl-PL" sz="4800" dirty="0" smtClean="0"/>
            </a:br>
            <a:r>
              <a:rPr lang="pl-PL" sz="4800" dirty="0" smtClean="0"/>
              <a:t>następujące prace:</a:t>
            </a:r>
            <a:endParaRPr lang="pl-PL" dirty="0"/>
          </a:p>
        </p:txBody>
      </p:sp>
      <p:sp>
        <p:nvSpPr>
          <p:cNvPr id="3" name="Symbol zastępczy zawartości 2"/>
          <p:cNvSpPr>
            <a:spLocks noGrp="1"/>
          </p:cNvSpPr>
          <p:nvPr>
            <p:ph idx="1"/>
          </p:nvPr>
        </p:nvSpPr>
        <p:spPr/>
        <p:txBody>
          <a:bodyPr>
            <a:normAutofit fontScale="92500" lnSpcReduction="20000"/>
          </a:bodyPr>
          <a:lstStyle/>
          <a:p>
            <a:pPr marL="438150" indent="14288" algn="just">
              <a:buNone/>
            </a:pPr>
            <a:r>
              <a:rPr lang="pl-PL" i="1" dirty="0" smtClean="0">
                <a:latin typeface="Calibri Light" pitchFamily="34" charset="0"/>
                <a:cs typeface="Calibri Light" pitchFamily="34" charset="0"/>
              </a:rPr>
              <a:t>Aby zapewnić zwierzętom bezpieczeństwo, należy także:</a:t>
            </a:r>
          </a:p>
          <a:p>
            <a:pPr marL="438150" lvl="0" indent="14288" algn="just">
              <a:buNone/>
            </a:pPr>
            <a:r>
              <a:rPr lang="pl-PL" i="1" dirty="0" smtClean="0">
                <a:latin typeface="Calibri Light" pitchFamily="34" charset="0"/>
                <a:cs typeface="Calibri Light" pitchFamily="34" charset="0"/>
              </a:rPr>
              <a:t>Przygotować wystarczający na 14 dni zapas wody i paszy zabezpieczonej przed skażeniem - wietrzyć uszczelnione obory (chlewnie): w lecie przy temperaturze do 20°C nie później niż po 34 godzinach, w zimie przy temperaturze -20°C do - 25°C po 34 do 90 godzin (dokładne informacje poda służba weterynaryjna).</a:t>
            </a:r>
          </a:p>
          <a:p>
            <a:pPr marL="438150" indent="14288" algn="just">
              <a:buNone/>
            </a:pPr>
            <a:r>
              <a:rPr lang="pl-PL" i="1" dirty="0" smtClean="0">
                <a:latin typeface="Calibri Light" pitchFamily="34" charset="0"/>
                <a:cs typeface="Calibri Light" pitchFamily="34" charset="0"/>
              </a:rPr>
              <a:t>Zapewnić budynkom gospodarczym ochronę przed pożarem (sprzęt przeciwpożarowy).</a:t>
            </a:r>
          </a:p>
          <a:p>
            <a:pPr algn="just">
              <a:buNone/>
            </a:pPr>
            <a:r>
              <a:rPr lang="pl-PL" i="1" dirty="0" smtClean="0">
                <a:latin typeface="Calibri Light" pitchFamily="34" charset="0"/>
                <a:cs typeface="Calibri Light" pitchFamily="34" charset="0"/>
              </a:rPr>
              <a:t> </a:t>
            </a:r>
          </a:p>
          <a:p>
            <a:pPr algn="just"/>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
            </a:r>
            <a:br>
              <a:rPr lang="pl-PL" dirty="0" smtClean="0"/>
            </a:br>
            <a:r>
              <a:rPr lang="pl-PL" dirty="0" smtClean="0"/>
              <a:t>Sposoby zabezpieczania żywności</a:t>
            </a:r>
            <a:br>
              <a:rPr lang="pl-PL" dirty="0" smtClean="0"/>
            </a:br>
            <a:endParaRPr lang="pl-PL" dirty="0"/>
          </a:p>
        </p:txBody>
      </p:sp>
      <p:sp>
        <p:nvSpPr>
          <p:cNvPr id="3" name="Symbol zastępczy zawartości 2"/>
          <p:cNvSpPr>
            <a:spLocks noGrp="1"/>
          </p:cNvSpPr>
          <p:nvPr>
            <p:ph idx="1"/>
          </p:nvPr>
        </p:nvSpPr>
        <p:spPr/>
        <p:txBody>
          <a:bodyPr>
            <a:normAutofit fontScale="47500" lnSpcReduction="20000"/>
          </a:bodyPr>
          <a:lstStyle/>
          <a:p>
            <a:pPr marL="438150" indent="14288" algn="just">
              <a:buNone/>
            </a:pPr>
            <a:r>
              <a:rPr lang="pl-PL" i="1" dirty="0" smtClean="0">
                <a:latin typeface="Calibri Light" pitchFamily="34" charset="0"/>
                <a:cs typeface="Calibri Light" pitchFamily="34" charset="0"/>
              </a:rPr>
              <a:t>Gwarancją izolacji żywności od środowiska zewnętrznego jest zastosowanie właściwych opakowań. Opakowania ochronne mogą być następujące:</a:t>
            </a:r>
          </a:p>
          <a:p>
            <a:pPr marL="438150" indent="-346075" algn="just"/>
            <a:r>
              <a:rPr lang="pl-PL" i="1" dirty="0" smtClean="0">
                <a:latin typeface="Calibri Light" pitchFamily="34" charset="0"/>
                <a:cs typeface="Calibri Light" pitchFamily="34" charset="0"/>
              </a:rPr>
              <a:t> pyłoszczelne z materiałów twardych,</a:t>
            </a:r>
          </a:p>
          <a:p>
            <a:pPr marL="438150" indent="-346075" algn="just"/>
            <a:r>
              <a:rPr lang="pl-PL" i="1" dirty="0" smtClean="0">
                <a:latin typeface="Calibri Light" pitchFamily="34" charset="0"/>
                <a:cs typeface="Calibri Light" pitchFamily="34" charset="0"/>
              </a:rPr>
              <a:t>być puszki metalowe hermetyczne, które można dokładnie i szybko zmyć lub odkazić. </a:t>
            </a:r>
          </a:p>
          <a:p>
            <a:pPr marL="438150" indent="-346075" algn="just"/>
            <a:r>
              <a:rPr lang="pl-PL" i="1" dirty="0" smtClean="0">
                <a:latin typeface="Calibri Light" pitchFamily="34" charset="0"/>
                <a:cs typeface="Calibri Light" pitchFamily="34" charset="0"/>
              </a:rPr>
              <a:t>opakowania szklane - słoje i butelki nie przepuszczające pary wodnej i gazu, umożliwiające przeprowadzenie ich sterylizacji,</a:t>
            </a:r>
          </a:p>
          <a:p>
            <a:pPr marL="438150" indent="-346075" algn="just"/>
            <a:r>
              <a:rPr lang="pl-PL" i="1" dirty="0" smtClean="0">
                <a:latin typeface="Calibri Light" pitchFamily="34" charset="0"/>
                <a:cs typeface="Calibri Light" pitchFamily="34" charset="0"/>
              </a:rPr>
              <a:t>opakowania drewniane skrzynki wyłożone pergaminem lub kilkoma warstwami papieru pakowego,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a także beczki drewniane, hermetyczne beczki metalowe i z tworzyw sztucznych (zabezpieczające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w należyty sposób żywność przed działaniem środków promieniotwórczych, chemicznych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i biologicznych),</a:t>
            </a:r>
          </a:p>
          <a:p>
            <a:pPr marL="438150" indent="-346075" algn="just"/>
            <a:r>
              <a:rPr lang="pl-PL" i="1" dirty="0" smtClean="0">
                <a:latin typeface="Calibri Light" pitchFamily="34" charset="0"/>
                <a:cs typeface="Calibri Light" pitchFamily="34" charset="0"/>
              </a:rPr>
              <a:t>pyłoszczelne z tworzyw miękkich - hermetyczne opakowania (worki, woreczki) z folii aluminiowych, plastikowych,</a:t>
            </a:r>
          </a:p>
          <a:p>
            <a:pPr marL="438150" indent="-346075" algn="just"/>
            <a:r>
              <a:rPr lang="pl-PL" i="1" dirty="0" smtClean="0">
                <a:latin typeface="Calibri Light" pitchFamily="34" charset="0"/>
                <a:cs typeface="Calibri Light" pitchFamily="34" charset="0"/>
              </a:rPr>
              <a:t>pyłoszczelne papierowe, wielowarstwowe z wkładka, parafinowa, Jeśli są umieszczone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w pojemnikach zbiorczych, to w zasadzie spełniają swoje zadanie.</a:t>
            </a:r>
          </a:p>
          <a:p>
            <a:pPr marL="438150" indent="14288" algn="just">
              <a:buNone/>
            </a:pPr>
            <a:r>
              <a:rPr lang="pl-PL" i="1" dirty="0" smtClean="0">
                <a:latin typeface="Calibri Light" pitchFamily="34" charset="0"/>
                <a:cs typeface="Calibri Light" pitchFamily="34" charset="0"/>
              </a:rPr>
              <a:t> </a:t>
            </a:r>
          </a:p>
          <a:p>
            <a:pPr marL="438150" indent="14288" algn="just">
              <a:buNone/>
            </a:pPr>
            <a:r>
              <a:rPr lang="pl-PL" i="1" dirty="0" smtClean="0">
                <a:latin typeface="Calibri Light" pitchFamily="34" charset="0"/>
                <a:cs typeface="Calibri Light" pitchFamily="34" charset="0"/>
              </a:rPr>
              <a:t>W warunkach domowych, bardzo dobrym opakowaniem zbiorczym jest lodówka. Hermetyczność lodówki można zwiększyć za pomocą dodatkowych zasłon z folii lub ceraty na każdej półce. Można też do tego celu przystosować szafkę, kredens itp. lub szczelną piwnicę. Wyjątkowo trwałego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i hermetycznego opakowania wymagają takie produkty, jak: sól, cukier, kasza, mąka, przetwory owocowe i wszystkie produkty płynne, miękkie itp., gdyż nie ma możliwości ich odkażania (w razie ewentualnego skażenia).</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116632"/>
            <a:ext cx="8424936" cy="1252728"/>
          </a:xfrm>
        </p:spPr>
        <p:txBody>
          <a:bodyPr>
            <a:normAutofit fontScale="90000"/>
          </a:bodyPr>
          <a:lstStyle/>
          <a:p>
            <a:pPr algn="ctr"/>
            <a:r>
              <a:rPr lang="pl-PL" sz="3600" dirty="0" smtClean="0"/>
              <a:t/>
            </a:r>
            <a:br>
              <a:rPr lang="pl-PL" sz="3600" dirty="0" smtClean="0"/>
            </a:br>
            <a:r>
              <a:rPr lang="pl-PL" sz="4000" dirty="0" smtClean="0"/>
              <a:t>Podstawa prawna tworzenia i organizacji systemów alarmowania</a:t>
            </a:r>
            <a:r>
              <a:rPr lang="pl-PL" dirty="0" smtClean="0"/>
              <a:t/>
            </a:r>
            <a:br>
              <a:rPr lang="pl-PL" dirty="0" smtClean="0"/>
            </a:br>
            <a:endParaRPr lang="pl-PL" dirty="0"/>
          </a:p>
        </p:txBody>
      </p:sp>
      <p:sp>
        <p:nvSpPr>
          <p:cNvPr id="3" name="Symbol zastępczy zawartości 2"/>
          <p:cNvSpPr>
            <a:spLocks noGrp="1"/>
          </p:cNvSpPr>
          <p:nvPr>
            <p:ph idx="1"/>
          </p:nvPr>
        </p:nvSpPr>
        <p:spPr>
          <a:xfrm>
            <a:off x="683568" y="1775191"/>
            <a:ext cx="8003232" cy="4174089"/>
          </a:xfrm>
        </p:spPr>
        <p:txBody>
          <a:bodyPr>
            <a:normAutofit fontScale="85000" lnSpcReduction="10000"/>
          </a:bodyPr>
          <a:lstStyle/>
          <a:p>
            <a:pPr algn="just">
              <a:buNone/>
            </a:pPr>
            <a:r>
              <a:rPr lang="pl-PL" i="1" dirty="0" smtClean="0">
                <a:latin typeface="Calibri Light" pitchFamily="34" charset="0"/>
                <a:cs typeface="Calibri Light" pitchFamily="34" charset="0"/>
              </a:rPr>
              <a:t>    Podstawą prawną działań w zakresie ostrzegania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i alarmowania ludności o zagrożeniach jest Rozporządzenia Rady Ministrów z dnia 7 stycznia 2013 r. w sprawie systemów wykrywania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i powiadamiania o ich wystąpieniu oraz właściwości organów w tych sprawach (D. U. z 2013 r. poz. 96). Zarządzenie to zostało wydane na podstawie art. 6 ust. 2 pkt. 5 ustawy z dnia 21 listopada 1967 r.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o powszechnym obowiązku obrony Rzeczypospolitej Polskiej (Dz. U. z 2018 r. poz.1459).</a:t>
            </a:r>
          </a:p>
          <a:p>
            <a:pPr algn="just">
              <a:buNone/>
            </a:pPr>
            <a:endParaRPr lang="pl-PL" dirty="0" smtClean="0"/>
          </a:p>
          <a:p>
            <a:endParaRPr lang="pl-P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Sposoby zabezpieczenia wody</a:t>
            </a:r>
            <a:endParaRPr lang="pl-PL" dirty="0"/>
          </a:p>
        </p:txBody>
      </p:sp>
      <p:sp>
        <p:nvSpPr>
          <p:cNvPr id="3" name="Symbol zastępczy zawartości 2"/>
          <p:cNvSpPr>
            <a:spLocks noGrp="1"/>
          </p:cNvSpPr>
          <p:nvPr>
            <p:ph idx="1"/>
          </p:nvPr>
        </p:nvSpPr>
        <p:spPr/>
        <p:txBody>
          <a:bodyPr>
            <a:normAutofit fontScale="40000" lnSpcReduction="20000"/>
          </a:bodyPr>
          <a:lstStyle/>
          <a:p>
            <a:pPr marL="438150" indent="14288">
              <a:buNone/>
            </a:pPr>
            <a:r>
              <a:rPr lang="pl-PL" sz="4000" i="1" dirty="0" smtClean="0">
                <a:latin typeface="Calibri Light" pitchFamily="34" charset="0"/>
                <a:cs typeface="Calibri Light" pitchFamily="34" charset="0"/>
              </a:rPr>
              <a:t>Sieć wodociągową zabezpieczać się będzie przez odcięcie poboru wody na okres niebezpiecznego skażenia w miejscu jej czerpania. Ponowny jej pobór nastąpi po ustąpieniu niebezpieczeństwa. W związku z powyższym należy:</a:t>
            </a:r>
          </a:p>
          <a:p>
            <a:pPr lvl="0"/>
            <a:r>
              <a:rPr lang="pl-PL" sz="4000" i="1" dirty="0" smtClean="0">
                <a:latin typeface="Calibri Light" pitchFamily="34" charset="0"/>
                <a:cs typeface="Calibri Light" pitchFamily="34" charset="0"/>
              </a:rPr>
              <a:t>przygotować indywidualne zapasy wody nieskażonej,</a:t>
            </a:r>
          </a:p>
          <a:p>
            <a:pPr lvl="0"/>
            <a:r>
              <a:rPr lang="pl-PL" sz="4000" i="1" dirty="0" smtClean="0">
                <a:latin typeface="Calibri Light" pitchFamily="34" charset="0"/>
                <a:cs typeface="Calibri Light" pitchFamily="34" charset="0"/>
              </a:rPr>
              <a:t>zabezpieczyć posiadane indywidualne studnie.</a:t>
            </a:r>
          </a:p>
          <a:p>
            <a:pPr>
              <a:buNone/>
            </a:pPr>
            <a:endParaRPr lang="pl-PL" sz="4000" i="1" dirty="0" smtClean="0">
              <a:latin typeface="Calibri Light" pitchFamily="34" charset="0"/>
              <a:cs typeface="Calibri Light" pitchFamily="34" charset="0"/>
            </a:endParaRPr>
          </a:p>
          <a:p>
            <a:pPr marL="438150" indent="14288">
              <a:buNone/>
            </a:pPr>
            <a:r>
              <a:rPr lang="pl-PL" sz="4000" i="1" dirty="0" smtClean="0">
                <a:latin typeface="Calibri Light" pitchFamily="34" charset="0"/>
                <a:cs typeface="Calibri Light" pitchFamily="34" charset="0"/>
              </a:rPr>
              <a:t>Studnie kopane (z kołowrotem) zabezpiecza się przez:</a:t>
            </a:r>
          </a:p>
          <a:p>
            <a:pPr lvl="0"/>
            <a:r>
              <a:rPr lang="pl-PL" sz="4000" i="1" dirty="0" smtClean="0">
                <a:latin typeface="Calibri Light" pitchFamily="34" charset="0"/>
                <a:cs typeface="Calibri Light" pitchFamily="34" charset="0"/>
              </a:rPr>
              <a:t>wykonanie obudowy w postaci budki obitej papa, lub blachą,</a:t>
            </a:r>
          </a:p>
          <a:p>
            <a:pPr lvl="0"/>
            <a:r>
              <a:rPr lang="pl-PL" sz="4000" i="1" dirty="0" smtClean="0">
                <a:latin typeface="Calibri Light" pitchFamily="34" charset="0"/>
                <a:cs typeface="Calibri Light" pitchFamily="34" charset="0"/>
              </a:rPr>
              <a:t>uszczelnienie wierzchniej części cembrowiny,</a:t>
            </a:r>
          </a:p>
          <a:p>
            <a:pPr lvl="0"/>
            <a:r>
              <a:rPr lang="pl-PL" sz="4000" i="1" dirty="0" smtClean="0">
                <a:latin typeface="Calibri Light" pitchFamily="34" charset="0"/>
                <a:cs typeface="Calibri Light" pitchFamily="34" charset="0"/>
              </a:rPr>
              <a:t>wykonanie w promieniu 1,5 - 2</a:t>
            </a:r>
            <a:r>
              <a:rPr lang="fr-FR" sz="4000" i="1" dirty="0" smtClean="0">
                <a:latin typeface="Calibri Light" pitchFamily="34" charset="0"/>
                <a:cs typeface="Calibri Light" pitchFamily="34" charset="0"/>
              </a:rPr>
              <a:t> m</a:t>
            </a:r>
            <a:r>
              <a:rPr lang="pl-PL" sz="4000" i="1" dirty="0" smtClean="0">
                <a:latin typeface="Calibri Light" pitchFamily="34" charset="0"/>
                <a:cs typeface="Calibri Light" pitchFamily="34" charset="0"/>
              </a:rPr>
              <a:t> wokół studni utwardzonej powierzchni z cegieł, cementu lub asfaltu z niewielkim spadkiem na zewnątrz. Zamiast cementu można ułożyć 50 cm warstwę gliny, a na niej 10 - 15 cm warstwę żwiru i piasku.</a:t>
            </a:r>
          </a:p>
          <a:p>
            <a:pPr>
              <a:buNone/>
            </a:pPr>
            <a:endParaRPr lang="pl-PL" sz="4000" i="1" dirty="0" smtClean="0">
              <a:latin typeface="Calibri Light" pitchFamily="34" charset="0"/>
              <a:cs typeface="Calibri Light" pitchFamily="34" charset="0"/>
            </a:endParaRPr>
          </a:p>
          <a:p>
            <a:pPr marL="438150" indent="14288">
              <a:buNone/>
            </a:pPr>
            <a:r>
              <a:rPr lang="pl-PL" sz="4000" i="1" dirty="0" smtClean="0">
                <a:latin typeface="Calibri Light" pitchFamily="34" charset="0"/>
                <a:cs typeface="Calibri Light" pitchFamily="34" charset="0"/>
              </a:rPr>
              <a:t>W studni kopanej (z ręczną pompą należy dodatkowo uszczelnić właz i przejście rury przez pokrywę studni sznurem smołowanym lub lepikiem, a pompę osłonić kapturem z materiału izolującego. Najprostszym sposobem zabezpieczenia studni abisynki jest okrycie całej pompy workiem uszytym z materiału wodoszczelnego (ceraty, brezentu, plastyku). Kilkumetrowa warstwa ziemi ochroni płytkie wody podziemne przed skażeniami.</a:t>
            </a:r>
          </a:p>
          <a:p>
            <a:pPr marL="438150" indent="14288">
              <a:buNone/>
            </a:pPr>
            <a:r>
              <a:rPr lang="pl-PL" sz="4000" i="1" dirty="0" smtClean="0">
                <a:latin typeface="Calibri Light" pitchFamily="34" charset="0"/>
                <a:cs typeface="Calibri Light" pitchFamily="34" charset="0"/>
              </a:rPr>
              <a:t>Wodę do celów konsumpcyjnych należy przechowywać w szczelinie zamkniętych szklanych, metalowych lub plastikowych pojemnikach np. w butelkach, słojach, bańkach itp.</a:t>
            </a:r>
          </a:p>
          <a:p>
            <a:pPr>
              <a:buNone/>
            </a:pPr>
            <a:r>
              <a:rPr lang="pl-PL" i="1" dirty="0" smtClean="0">
                <a:latin typeface="Calibri Light" pitchFamily="34" charset="0"/>
                <a:cs typeface="Calibri Light" pitchFamily="34" charset="0"/>
              </a:rPr>
              <a:t> </a:t>
            </a:r>
          </a:p>
          <a:p>
            <a:pPr>
              <a:buNone/>
            </a:pPr>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Sposoby zabezpieczania płodów rolnych i pasz</a:t>
            </a:r>
            <a:endParaRPr lang="pl-PL" dirty="0"/>
          </a:p>
        </p:txBody>
      </p:sp>
      <p:sp>
        <p:nvSpPr>
          <p:cNvPr id="3" name="Symbol zastępczy zawartości 2"/>
          <p:cNvSpPr>
            <a:spLocks noGrp="1"/>
          </p:cNvSpPr>
          <p:nvPr>
            <p:ph idx="1"/>
          </p:nvPr>
        </p:nvSpPr>
        <p:spPr>
          <a:xfrm>
            <a:off x="395536" y="1775191"/>
            <a:ext cx="8291264" cy="4625609"/>
          </a:xfrm>
        </p:spPr>
        <p:txBody>
          <a:bodyPr>
            <a:normAutofit fontScale="62500" lnSpcReduction="20000"/>
          </a:bodyPr>
          <a:lstStyle/>
          <a:p>
            <a:pPr marL="438150" indent="14288" algn="just">
              <a:buNone/>
            </a:pPr>
            <a:r>
              <a:rPr lang="pl-PL" i="1" dirty="0" smtClean="0">
                <a:latin typeface="Calibri Light" pitchFamily="34" charset="0"/>
                <a:cs typeface="Calibri Light" pitchFamily="34" charset="0"/>
              </a:rPr>
              <a:t>Uprawy polowe w zasadzie będą pozostawione samoczynnemu odkażaniu. Skutki skażeń łagodzone będą odpowiednimi przedsięwzięciami agrotechnicznymi. W uprawach warzywnych należy wykorzystać do ochrony roślin tunele i przykrycia foliowe. Główny wysiłek należy skierować na ochronę przed skażeniami płodów rolnych i pasz już zebranych. Ziarno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i pasze treściwe należy z zasady przechowywać w zamkniętych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i uszczelnionych pomieszczeniach. Na okres opadania pyłu promieniotwórczego zamyka się także wentylację. Zboża i siano w stogach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i stertach powinny być przykre np. słomą nie przeznaczoną na paszę, wikliną, brezentem, folią. </a:t>
            </a:r>
          </a:p>
          <a:p>
            <a:pPr algn="just">
              <a:buNone/>
            </a:pPr>
            <a:r>
              <a:rPr lang="pl-PL" i="1" dirty="0" smtClean="0">
                <a:latin typeface="Calibri Light" pitchFamily="34" charset="0"/>
                <a:cs typeface="Calibri Light" pitchFamily="34" charset="0"/>
              </a:rPr>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Wokół stogów wykopuje się rowki odpływowe. Rośliny okopowe oraz niektóre warzywa przechowuje się w kopcach przykrytych warstwą słomy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i suchej ziemi (podobnie jak na okres zimowy). Najlepiej jednak przechowywać je w piwnicach. Kiszonka znajdująca się w silosach zamkniętych nie wymaga dodatkowego zabezpieczenia. Silosy odkryte należy uszczelnić folią.</a:t>
            </a:r>
          </a:p>
          <a:p>
            <a:pPr>
              <a:buNone/>
            </a:pPr>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539552" y="1484784"/>
            <a:ext cx="8229600" cy="4625609"/>
          </a:xfrm>
        </p:spPr>
        <p:txBody>
          <a:bodyPr/>
          <a:lstStyle/>
          <a:p>
            <a:pPr>
              <a:buNone/>
            </a:pPr>
            <a:endParaRPr lang="pl-PL" dirty="0"/>
          </a:p>
        </p:txBody>
      </p:sp>
      <p:sp>
        <p:nvSpPr>
          <p:cNvPr id="4" name="Prostokąt 3"/>
          <p:cNvSpPr/>
          <p:nvPr/>
        </p:nvSpPr>
        <p:spPr>
          <a:xfrm>
            <a:off x="1341436" y="2967335"/>
            <a:ext cx="6461128" cy="2585323"/>
          </a:xfrm>
          <a:prstGeom prst="rect">
            <a:avLst/>
          </a:prstGeom>
          <a:noFill/>
        </p:spPr>
        <p:txBody>
          <a:bodyPr wrap="none" lIns="91440" tIns="45720" rIns="91440" bIns="45720">
            <a:spAutoFit/>
          </a:bodyPr>
          <a:lstStyle/>
          <a:p>
            <a:pPr algn="ctr"/>
            <a:r>
              <a:rPr lang="pl-PL"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INDYWIDUALNE</a:t>
            </a:r>
          </a:p>
          <a:p>
            <a:pPr algn="ctr"/>
            <a:r>
              <a:rPr lang="pl-PL"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ŚRODKI OCHRONY </a:t>
            </a:r>
          </a:p>
          <a:p>
            <a:pPr algn="ctr"/>
            <a:r>
              <a:rPr lang="pl-PL"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PRZED SKAŻENIAMI</a:t>
            </a:r>
            <a:endParaRPr lang="pl-PL"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
            </a:r>
            <a:br>
              <a:rPr lang="pl-PL" dirty="0" smtClean="0"/>
            </a:br>
            <a:r>
              <a:rPr lang="pl-PL" dirty="0" smtClean="0"/>
              <a:t>Środki ochrony dróg oddechowych</a:t>
            </a:r>
            <a:br>
              <a:rPr lang="pl-PL" dirty="0" smtClean="0"/>
            </a:br>
            <a:endParaRPr lang="pl-PL" dirty="0"/>
          </a:p>
        </p:txBody>
      </p:sp>
      <p:sp>
        <p:nvSpPr>
          <p:cNvPr id="3" name="Symbol zastępczy zawartości 2"/>
          <p:cNvSpPr>
            <a:spLocks noGrp="1"/>
          </p:cNvSpPr>
          <p:nvPr>
            <p:ph idx="1"/>
          </p:nvPr>
        </p:nvSpPr>
        <p:spPr/>
        <p:txBody>
          <a:bodyPr>
            <a:normAutofit fontScale="62500" lnSpcReduction="20000"/>
          </a:bodyPr>
          <a:lstStyle/>
          <a:p>
            <a:pPr marL="438150" indent="14288" algn="just">
              <a:buNone/>
            </a:pPr>
            <a:r>
              <a:rPr lang="pl-PL" i="1" dirty="0" smtClean="0">
                <a:latin typeface="Calibri Light" pitchFamily="34" charset="0"/>
                <a:cs typeface="Calibri Light" pitchFamily="34" charset="0"/>
              </a:rPr>
              <a:t>Rozróżnia się dwa rodzaje masek przeciwgazowych:</a:t>
            </a:r>
          </a:p>
          <a:p>
            <a:pPr lvl="0" algn="just"/>
            <a:r>
              <a:rPr lang="pl-PL" i="1" dirty="0" smtClean="0">
                <a:latin typeface="Calibri Light" pitchFamily="34" charset="0"/>
                <a:cs typeface="Calibri Light" pitchFamily="34" charset="0"/>
              </a:rPr>
              <a:t>filtracyjne, których działanie polega na oczyszczaniu powietrza wdychanego z substancji szkodliwych,</a:t>
            </a:r>
          </a:p>
          <a:p>
            <a:pPr lvl="0" algn="just"/>
            <a:r>
              <a:rPr lang="pl-PL" i="1" dirty="0" smtClean="0">
                <a:latin typeface="Calibri Light" pitchFamily="34" charset="0"/>
                <a:cs typeface="Calibri Light" pitchFamily="34" charset="0"/>
              </a:rPr>
              <a:t>izolacyjne, które umożliwiają oddychanie powietrzem lub tlenem zawartym bądź wytworzonym w urządzeniach wchodzących w skład tych masek.</a:t>
            </a:r>
          </a:p>
          <a:p>
            <a:pPr algn="just">
              <a:buNone/>
            </a:pPr>
            <a:endParaRPr lang="pl-PL" i="1" dirty="0" smtClean="0">
              <a:latin typeface="Calibri Light" pitchFamily="34" charset="0"/>
              <a:cs typeface="Calibri Light" pitchFamily="34" charset="0"/>
            </a:endParaRPr>
          </a:p>
          <a:p>
            <a:pPr marL="438150" indent="14288" algn="just">
              <a:buNone/>
            </a:pPr>
            <a:r>
              <a:rPr lang="pl-PL" i="1" dirty="0" smtClean="0">
                <a:latin typeface="Calibri Light" pitchFamily="34" charset="0"/>
                <a:cs typeface="Calibri Light" pitchFamily="34" charset="0"/>
              </a:rPr>
              <a:t>W przypadku braku środków ochrony można wykonać w prosty sposób zastępcze środki i ochrony dróg oddechowych w postaci tamponów. Poniżej podano kilka przykładów wykonania zastępczych środków ochrony dróg oddechowych:</a:t>
            </a:r>
          </a:p>
          <a:p>
            <a:pPr lvl="0" algn="just"/>
            <a:r>
              <a:rPr lang="pl-PL" i="1" dirty="0" smtClean="0">
                <a:latin typeface="Calibri Light" pitchFamily="34" charset="0"/>
                <a:cs typeface="Calibri Light" pitchFamily="34" charset="0"/>
              </a:rPr>
              <a:t>szal wełniany lub ręcznik złożony w dwie warstwy, przykładany na nos i usta zawiązany z tyłu głowy,</a:t>
            </a:r>
          </a:p>
          <a:p>
            <a:pPr lvl="0" algn="just"/>
            <a:r>
              <a:rPr lang="pl-PL" i="1" dirty="0" smtClean="0">
                <a:latin typeface="Calibri Light" pitchFamily="34" charset="0"/>
                <a:cs typeface="Calibri Light" pitchFamily="34" charset="0"/>
              </a:rPr>
              <a:t>damska pończocha wypełniona 6 warstwami celulozy (ligniny) obwiązywana sznurkiem, zakładana na twarz i zawiązywana z tyłu głowy,</a:t>
            </a:r>
          </a:p>
          <a:p>
            <a:pPr lvl="0" algn="just"/>
            <a:r>
              <a:rPr lang="pl-PL" i="1" dirty="0" smtClean="0">
                <a:latin typeface="Calibri Light" pitchFamily="34" charset="0"/>
                <a:cs typeface="Calibri Light" pitchFamily="34" charset="0"/>
              </a:rPr>
              <a:t>filcowy kapelusz z wyciętym otworem na oczy, do którego przymocowujemy przeźroczysty plastik.</a:t>
            </a:r>
          </a:p>
          <a:p>
            <a:pPr algn="just">
              <a:buNone/>
            </a:pPr>
            <a:r>
              <a:rPr lang="pl-PL" i="1" dirty="0" smtClean="0">
                <a:latin typeface="Calibri Light" pitchFamily="34" charset="0"/>
                <a:cs typeface="Calibri Light" pitchFamily="34" charset="0"/>
              </a:rPr>
              <a:t> </a:t>
            </a:r>
          </a:p>
          <a:p>
            <a:pPr>
              <a:buNone/>
            </a:pPr>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Środki ochrony skóry</a:t>
            </a:r>
            <a:endParaRPr lang="pl-PL" dirty="0"/>
          </a:p>
        </p:txBody>
      </p:sp>
      <p:sp>
        <p:nvSpPr>
          <p:cNvPr id="3" name="Symbol zastępczy zawartości 2"/>
          <p:cNvSpPr>
            <a:spLocks noGrp="1"/>
          </p:cNvSpPr>
          <p:nvPr>
            <p:ph idx="1"/>
          </p:nvPr>
        </p:nvSpPr>
        <p:spPr/>
        <p:txBody>
          <a:bodyPr>
            <a:normAutofit fontScale="55000" lnSpcReduction="20000"/>
          </a:bodyPr>
          <a:lstStyle/>
          <a:p>
            <a:pPr marL="438150" indent="14288" algn="just">
              <a:buNone/>
            </a:pPr>
            <a:r>
              <a:rPr lang="pl-PL" i="1" dirty="0" smtClean="0">
                <a:latin typeface="Calibri Light" pitchFamily="34" charset="0"/>
                <a:cs typeface="Calibri Light" pitchFamily="34" charset="0"/>
              </a:rPr>
              <a:t>Do ochrony skóry wykorzystuje się ogólno wojskową odzież ochronną, która składa się z płaszcza ochronnego, pończoch i rękawic ochronnych. Ponadto do ochrony skóry można wykorzystywać odzież ochronną lekką (do długotrwałych działań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w terenie skażonym). Przed pyłem promieniotwórczym zabezpieczają też zastępcze środki ochrony skóry. W stosunku do bojowych środków chemicznych i biologicznych mają ograniczone zdolności ochronne.</a:t>
            </a:r>
          </a:p>
          <a:p>
            <a:pPr>
              <a:buNone/>
            </a:pPr>
            <a:r>
              <a:rPr lang="pl-PL" i="1" dirty="0" smtClean="0">
                <a:latin typeface="Calibri Light" pitchFamily="34" charset="0"/>
                <a:cs typeface="Calibri Light" pitchFamily="34" charset="0"/>
              </a:rPr>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Zastępczymi środkami ochronnymi skóry mogą być:</a:t>
            </a:r>
          </a:p>
          <a:p>
            <a:pPr lvl="0"/>
            <a:r>
              <a:rPr lang="pl-PL" i="1" dirty="0" smtClean="0">
                <a:latin typeface="Calibri Light" pitchFamily="34" charset="0"/>
                <a:cs typeface="Calibri Light" pitchFamily="34" charset="0"/>
              </a:rPr>
              <a:t>fartuchy ochronne gumowe, z tkanin podgumowanych impregnowanych, skórzane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i z tworzyw sztucznych,</a:t>
            </a:r>
          </a:p>
          <a:p>
            <a:pPr lvl="0"/>
            <a:r>
              <a:rPr lang="pl-PL" i="1" dirty="0" smtClean="0">
                <a:latin typeface="Calibri Light" pitchFamily="34" charset="0"/>
                <a:cs typeface="Calibri Light" pitchFamily="34" charset="0"/>
              </a:rPr>
              <a:t>wszelkiego rodzaju płaszcze i peleryny przeciwdeszczowe z gumy bądź podgumowane z płótna impregnowanego, tkanin z włókien sztucznych, folii itp.,</a:t>
            </a:r>
          </a:p>
          <a:p>
            <a:pPr lvl="0"/>
            <a:r>
              <a:rPr lang="pl-PL" i="1" dirty="0" smtClean="0">
                <a:latin typeface="Calibri Light" pitchFamily="34" charset="0"/>
                <a:cs typeface="Calibri Light" pitchFamily="34" charset="0"/>
              </a:rPr>
              <a:t>kombinezony skórzane i ubiory z folii metalizowanej,</a:t>
            </a:r>
          </a:p>
          <a:p>
            <a:pPr lvl="0"/>
            <a:r>
              <a:rPr lang="pl-PL" i="1" dirty="0" smtClean="0">
                <a:latin typeface="Calibri Light" pitchFamily="34" charset="0"/>
                <a:cs typeface="Calibri Light" pitchFamily="34" charset="0"/>
              </a:rPr>
              <a:t>buty gumowe, skórzane i z tworzyw sztucznych,</a:t>
            </a:r>
          </a:p>
          <a:p>
            <a:pPr lvl="0"/>
            <a:r>
              <a:rPr lang="pl-PL" i="1" dirty="0" smtClean="0">
                <a:latin typeface="Calibri Light" pitchFamily="34" charset="0"/>
                <a:cs typeface="Calibri Light" pitchFamily="34" charset="0"/>
              </a:rPr>
              <a:t>okulary ochronne (przemysłowe, narciarskie),</a:t>
            </a:r>
          </a:p>
          <a:p>
            <a:pPr lvl="0"/>
            <a:r>
              <a:rPr lang="pl-PL" i="1" dirty="0" smtClean="0">
                <a:latin typeface="Calibri Light" pitchFamily="34" charset="0"/>
                <a:cs typeface="Calibri Light" pitchFamily="34" charset="0"/>
              </a:rPr>
              <a:t>nakrycia głowy gumowe, skórze i z tworzyw sztucznych,</a:t>
            </a:r>
          </a:p>
          <a:p>
            <a:r>
              <a:rPr lang="pl-PL" i="1" dirty="0" smtClean="0">
                <a:latin typeface="Calibri Light" pitchFamily="34" charset="0"/>
                <a:cs typeface="Calibri Light" pitchFamily="34" charset="0"/>
              </a:rPr>
              <a:t>z wymienionych środków można skompletować odzież ochronną, która (uzupełnioną maską lub półmaską umożliwi wykonywanie krótkotrwałych czynności ratunkowych.</a:t>
            </a:r>
          </a:p>
          <a:p>
            <a:pPr>
              <a:buNone/>
            </a:pPr>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Zbiorowe środki ochrony ludności</a:t>
            </a:r>
            <a:br>
              <a:rPr lang="pl-PL" dirty="0" smtClean="0"/>
            </a:br>
            <a:endParaRPr lang="pl-PL" dirty="0"/>
          </a:p>
        </p:txBody>
      </p:sp>
      <p:sp>
        <p:nvSpPr>
          <p:cNvPr id="3" name="Symbol zastępczy zawartości 2"/>
          <p:cNvSpPr>
            <a:spLocks noGrp="1"/>
          </p:cNvSpPr>
          <p:nvPr>
            <p:ph idx="1"/>
          </p:nvPr>
        </p:nvSpPr>
        <p:spPr/>
        <p:txBody>
          <a:bodyPr>
            <a:normAutofit fontScale="70000" lnSpcReduction="20000"/>
          </a:bodyPr>
          <a:lstStyle/>
          <a:p>
            <a:pPr>
              <a:buNone/>
            </a:pPr>
            <a:r>
              <a:rPr lang="pl-PL" i="1" dirty="0" smtClean="0">
                <a:latin typeface="Calibri Light" pitchFamily="34" charset="0"/>
                <a:cs typeface="Calibri Light" pitchFamily="34" charset="0"/>
              </a:rPr>
              <a:t>Ze względu na właściwości ochronne budowle dzielą się na:</a:t>
            </a:r>
          </a:p>
          <a:p>
            <a:pPr lvl="0"/>
            <a:r>
              <a:rPr lang="pl-PL" i="1" dirty="0" smtClean="0">
                <a:latin typeface="Calibri Light" pitchFamily="34" charset="0"/>
                <a:cs typeface="Calibri Light" pitchFamily="34" charset="0"/>
              </a:rPr>
              <a:t>schrony</a:t>
            </a:r>
          </a:p>
          <a:p>
            <a:pPr lvl="0"/>
            <a:r>
              <a:rPr lang="pl-PL" i="1" dirty="0" smtClean="0">
                <a:latin typeface="Calibri Light" pitchFamily="34" charset="0"/>
                <a:cs typeface="Calibri Light" pitchFamily="34" charset="0"/>
              </a:rPr>
              <a:t>ukrycia </a:t>
            </a:r>
          </a:p>
          <a:p>
            <a:endParaRPr lang="pl-PL" i="1" dirty="0" smtClean="0">
              <a:latin typeface="Calibri Light" pitchFamily="34" charset="0"/>
              <a:cs typeface="Calibri Light" pitchFamily="34" charset="0"/>
            </a:endParaRPr>
          </a:p>
          <a:p>
            <a:pPr marL="438150" indent="14288">
              <a:buNone/>
            </a:pPr>
            <a:r>
              <a:rPr lang="pl-PL" b="1" i="1" dirty="0" smtClean="0">
                <a:latin typeface="Calibri Light" pitchFamily="34" charset="0"/>
                <a:cs typeface="Calibri Light" pitchFamily="34" charset="0"/>
              </a:rPr>
              <a:t>UKRYCIA </a:t>
            </a:r>
            <a:r>
              <a:rPr lang="pl-PL" i="1" dirty="0" smtClean="0">
                <a:latin typeface="Calibri Light" pitchFamily="34" charset="0"/>
                <a:cs typeface="Calibri Light" pitchFamily="34" charset="0"/>
              </a:rPr>
              <a:t>to piwnice i podpiwniczenia. Ukrycia mają służyć do krótkotrwałej ochrony ludności przed środkami konwencjonalnymi, pyłem promieniotwórczym, bojowymi środkami trującymi i toksycznymi środkami przemysłowymi.</a:t>
            </a:r>
          </a:p>
          <a:p>
            <a:pPr>
              <a:buNone/>
            </a:pPr>
            <a:r>
              <a:rPr lang="pl-PL" i="1" dirty="0" smtClean="0">
                <a:latin typeface="Calibri Light" pitchFamily="34" charset="0"/>
                <a:cs typeface="Calibri Light" pitchFamily="34" charset="0"/>
              </a:rPr>
              <a:t> </a:t>
            </a:r>
          </a:p>
          <a:p>
            <a:pPr>
              <a:buNone/>
            </a:pPr>
            <a:r>
              <a:rPr lang="pl-PL" i="1" dirty="0" smtClean="0">
                <a:latin typeface="Calibri Light" pitchFamily="34" charset="0"/>
                <a:cs typeface="Calibri Light" pitchFamily="34" charset="0"/>
              </a:rPr>
              <a:t>Ukrycia powinny być wyposażone w:</a:t>
            </a:r>
          </a:p>
          <a:p>
            <a:r>
              <a:rPr lang="pl-PL" i="1" dirty="0" smtClean="0">
                <a:latin typeface="Calibri Light" pitchFamily="34" charset="0"/>
                <a:cs typeface="Calibri Light" pitchFamily="34" charset="0"/>
              </a:rPr>
              <a:t>ławki do siedzenia</a:t>
            </a:r>
          </a:p>
          <a:p>
            <a:r>
              <a:rPr lang="pl-PL" i="1" dirty="0" smtClean="0">
                <a:latin typeface="Calibri Light" pitchFamily="34" charset="0"/>
                <a:cs typeface="Calibri Light" pitchFamily="34" charset="0"/>
              </a:rPr>
              <a:t>zapas żywności i wody do picia,</a:t>
            </a:r>
          </a:p>
          <a:p>
            <a:r>
              <a:rPr lang="pl-PL" i="1" dirty="0" smtClean="0">
                <a:latin typeface="Calibri Light" pitchFamily="34" charset="0"/>
                <a:cs typeface="Calibri Light" pitchFamily="34" charset="0"/>
              </a:rPr>
              <a:t>sprzęt gaśniczy i sprzęt do odgruzowania,</a:t>
            </a:r>
          </a:p>
          <a:p>
            <a:r>
              <a:rPr lang="pl-PL" i="1" dirty="0" smtClean="0">
                <a:latin typeface="Calibri Light" pitchFamily="34" charset="0"/>
                <a:cs typeface="Calibri Light" pitchFamily="34" charset="0"/>
              </a:rPr>
              <a:t>apteczkę,</a:t>
            </a:r>
          </a:p>
          <a:p>
            <a:r>
              <a:rPr lang="pl-PL" i="1" dirty="0" smtClean="0">
                <a:latin typeface="Calibri Light" pitchFamily="34" charset="0"/>
                <a:cs typeface="Calibri Light" pitchFamily="34" charset="0"/>
              </a:rPr>
              <a:t>latarki na baterie.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
            </a:r>
            <a:br>
              <a:rPr lang="pl-PL" dirty="0" smtClean="0"/>
            </a:br>
            <a:r>
              <a:rPr lang="pl-PL" dirty="0" smtClean="0"/>
              <a:t>Zbiorowe środki ochrony </a:t>
            </a:r>
            <a:br>
              <a:rPr lang="pl-PL" dirty="0" smtClean="0"/>
            </a:br>
            <a:r>
              <a:rPr lang="pl-PL" dirty="0" smtClean="0"/>
              <a:t>ludności c. d.</a:t>
            </a:r>
            <a:br>
              <a:rPr lang="pl-PL" dirty="0" smtClean="0"/>
            </a:br>
            <a:endParaRPr lang="pl-PL" dirty="0"/>
          </a:p>
        </p:txBody>
      </p:sp>
      <p:sp>
        <p:nvSpPr>
          <p:cNvPr id="3" name="Symbol zastępczy zawartości 2"/>
          <p:cNvSpPr>
            <a:spLocks noGrp="1"/>
          </p:cNvSpPr>
          <p:nvPr>
            <p:ph idx="1"/>
          </p:nvPr>
        </p:nvSpPr>
        <p:spPr/>
        <p:txBody>
          <a:bodyPr>
            <a:normAutofit fontScale="62500" lnSpcReduction="20000"/>
          </a:bodyPr>
          <a:lstStyle/>
          <a:p>
            <a:pPr algn="ctr">
              <a:buNone/>
            </a:pPr>
            <a:r>
              <a:rPr lang="pl-PL" b="1" i="1" dirty="0" smtClean="0">
                <a:latin typeface="Calibri Light" pitchFamily="34" charset="0"/>
                <a:cs typeface="Calibri Light" pitchFamily="34" charset="0"/>
              </a:rPr>
              <a:t>Zasady zachowania się w ukryciu</a:t>
            </a:r>
            <a:endParaRPr lang="pl-PL" i="1" dirty="0" smtClean="0">
              <a:latin typeface="Calibri Light" pitchFamily="34" charset="0"/>
              <a:cs typeface="Calibri Light" pitchFamily="34" charset="0"/>
            </a:endParaRPr>
          </a:p>
          <a:p>
            <a:pPr lvl="0">
              <a:buNone/>
            </a:pPr>
            <a:r>
              <a:rPr lang="pl-PL" i="1" dirty="0" smtClean="0">
                <a:latin typeface="Calibri Light" pitchFamily="34" charset="0"/>
                <a:cs typeface="Calibri Light" pitchFamily="34" charset="0"/>
              </a:rPr>
              <a:t>Udając się do ukrycia należy zabrać ze sobą:</a:t>
            </a:r>
          </a:p>
          <a:p>
            <a:r>
              <a:rPr lang="pl-PL" i="1" dirty="0" smtClean="0">
                <a:latin typeface="Calibri Light" pitchFamily="34" charset="0"/>
                <a:cs typeface="Calibri Light" pitchFamily="34" charset="0"/>
              </a:rPr>
              <a:t>dokumenty tożsamości,</a:t>
            </a:r>
          </a:p>
          <a:p>
            <a:pPr lvl="0"/>
            <a:r>
              <a:rPr lang="pl-PL" i="1" dirty="0" smtClean="0">
                <a:latin typeface="Calibri Light" pitchFamily="34" charset="0"/>
                <a:cs typeface="Calibri Light" pitchFamily="34" charset="0"/>
              </a:rPr>
              <a:t>leki i środki opatrunkowe,</a:t>
            </a:r>
          </a:p>
          <a:p>
            <a:pPr lvl="0"/>
            <a:r>
              <a:rPr lang="pl-PL" i="1" dirty="0" smtClean="0">
                <a:latin typeface="Calibri Light" pitchFamily="34" charset="0"/>
                <a:cs typeface="Calibri Light" pitchFamily="34" charset="0"/>
              </a:rPr>
              <a:t>żywność i wodę,</a:t>
            </a:r>
          </a:p>
          <a:p>
            <a:pPr lvl="0"/>
            <a:r>
              <a:rPr lang="pl-PL" i="1" dirty="0" smtClean="0">
                <a:latin typeface="Calibri Light" pitchFamily="34" charset="0"/>
                <a:cs typeface="Calibri Light" pitchFamily="34" charset="0"/>
              </a:rPr>
              <a:t>środki indywidualnej ochrony,</a:t>
            </a:r>
          </a:p>
          <a:p>
            <a:pPr lvl="0"/>
            <a:r>
              <a:rPr lang="pl-PL" i="1" dirty="0" smtClean="0">
                <a:latin typeface="Calibri Light" pitchFamily="34" charset="0"/>
                <a:cs typeface="Calibri Light" pitchFamily="34" charset="0"/>
              </a:rPr>
              <a:t>ciepłą odzież lub koc,</a:t>
            </a:r>
          </a:p>
          <a:p>
            <a:pPr lvl="0"/>
            <a:r>
              <a:rPr lang="pl-PL" i="1" dirty="0" smtClean="0">
                <a:latin typeface="Calibri Light" pitchFamily="34" charset="0"/>
                <a:cs typeface="Calibri Light" pitchFamily="34" charset="0"/>
              </a:rPr>
              <a:t>latarkę.</a:t>
            </a:r>
          </a:p>
          <a:p>
            <a:pPr marL="438150" lvl="0" indent="14288">
              <a:buNone/>
            </a:pPr>
            <a:endParaRPr lang="pl-PL" i="1" dirty="0" smtClean="0">
              <a:latin typeface="Calibri Light" pitchFamily="34" charset="0"/>
              <a:cs typeface="Calibri Light" pitchFamily="34" charset="0"/>
            </a:endParaRPr>
          </a:p>
          <a:p>
            <a:pPr marL="438150" lvl="0" indent="14288">
              <a:buNone/>
            </a:pPr>
            <a:r>
              <a:rPr lang="pl-PL" i="1" dirty="0" smtClean="0">
                <a:latin typeface="Calibri Light" pitchFamily="34" charset="0"/>
                <a:cs typeface="Calibri Light" pitchFamily="34" charset="0"/>
              </a:rPr>
              <a:t>Nie wolno mieć ze sobą substancji łatwopalnych, żrących i cuchnących, ostrych narzędzi.</a:t>
            </a:r>
          </a:p>
          <a:p>
            <a:pPr lvl="0">
              <a:buNone/>
            </a:pPr>
            <a:endParaRPr lang="pl-PL" i="1" dirty="0" smtClean="0">
              <a:latin typeface="Calibri Light" pitchFamily="34" charset="0"/>
              <a:cs typeface="Calibri Light" pitchFamily="34" charset="0"/>
            </a:endParaRPr>
          </a:p>
          <a:p>
            <a:pPr lvl="0">
              <a:buNone/>
            </a:pPr>
            <a:r>
              <a:rPr lang="pl-PL" i="1" dirty="0" smtClean="0">
                <a:latin typeface="Calibri Light" pitchFamily="34" charset="0"/>
                <a:cs typeface="Calibri Light" pitchFamily="34" charset="0"/>
              </a:rPr>
              <a:t>Przebywając w ukryciu:</a:t>
            </a:r>
          </a:p>
          <a:p>
            <a:pPr lvl="0"/>
            <a:r>
              <a:rPr lang="pl-PL" i="1" dirty="0" smtClean="0">
                <a:latin typeface="Calibri Light" pitchFamily="34" charset="0"/>
                <a:cs typeface="Calibri Light" pitchFamily="34" charset="0"/>
              </a:rPr>
              <a:t>należy całkowicie podporządkować się poleceniom służby schronowej,</a:t>
            </a:r>
          </a:p>
          <a:p>
            <a:pPr lvl="0"/>
            <a:r>
              <a:rPr lang="pl-PL" i="1" dirty="0" smtClean="0">
                <a:latin typeface="Calibri Light" pitchFamily="34" charset="0"/>
                <a:cs typeface="Calibri Light" pitchFamily="34" charset="0"/>
              </a:rPr>
              <a:t>zachować spokój, ograniczyć rozmowy i zbędne czynności,</a:t>
            </a:r>
          </a:p>
          <a:p>
            <a:pPr lvl="0"/>
            <a:r>
              <a:rPr lang="pl-PL" i="1" dirty="0" smtClean="0">
                <a:latin typeface="Calibri Light" pitchFamily="34" charset="0"/>
                <a:cs typeface="Calibri Light" pitchFamily="34" charset="0"/>
              </a:rPr>
              <a:t>nie wolno palić, biegać itp.,</a:t>
            </a:r>
          </a:p>
          <a:p>
            <a:r>
              <a:rPr lang="pl-PL" i="1" dirty="0" smtClean="0">
                <a:latin typeface="Calibri Light" pitchFamily="34" charset="0"/>
                <a:cs typeface="Calibri Light" pitchFamily="34" charset="0"/>
              </a:rPr>
              <a:t>ukrycie można opuścić tylko po ogłoszeniu sygnału odwołania zagrożenia.</a:t>
            </a:r>
          </a:p>
          <a:p>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lgn="ctr"/>
            <a:r>
              <a:rPr lang="pl-PL" dirty="0" smtClean="0"/>
              <a:t/>
            </a:r>
            <a:br>
              <a:rPr lang="pl-PL" dirty="0" smtClean="0"/>
            </a:br>
            <a:endParaRPr lang="pl-PL" dirty="0"/>
          </a:p>
        </p:txBody>
      </p:sp>
      <p:sp>
        <p:nvSpPr>
          <p:cNvPr id="3" name="Symbol zastępczy zawartości 2"/>
          <p:cNvSpPr>
            <a:spLocks noGrp="1"/>
          </p:cNvSpPr>
          <p:nvPr>
            <p:ph idx="1"/>
          </p:nvPr>
        </p:nvSpPr>
        <p:spPr/>
        <p:txBody>
          <a:bodyPr/>
          <a:lstStyle/>
          <a:p>
            <a:endParaRPr lang="pl-PL" dirty="0"/>
          </a:p>
        </p:txBody>
      </p:sp>
      <p:sp>
        <p:nvSpPr>
          <p:cNvPr id="4" name="Prostokąt 3"/>
          <p:cNvSpPr/>
          <p:nvPr/>
        </p:nvSpPr>
        <p:spPr>
          <a:xfrm>
            <a:off x="1571018" y="2967335"/>
            <a:ext cx="6001964" cy="923330"/>
          </a:xfrm>
          <a:prstGeom prst="rect">
            <a:avLst/>
          </a:prstGeom>
          <a:noFill/>
        </p:spPr>
        <p:txBody>
          <a:bodyPr wrap="none" lIns="91440" tIns="45720" rIns="91440" bIns="45720">
            <a:spAutoFit/>
          </a:bodyPr>
          <a:lstStyle/>
          <a:p>
            <a:pPr algn="ctr"/>
            <a:r>
              <a:rPr lang="pl-PL"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Ewakuacja ludności</a:t>
            </a:r>
            <a:endParaRPr lang="pl-PL"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Ewakuacja ludności</a:t>
            </a:r>
            <a:endParaRPr lang="pl-PL" dirty="0"/>
          </a:p>
        </p:txBody>
      </p:sp>
      <p:sp>
        <p:nvSpPr>
          <p:cNvPr id="3" name="Symbol zastępczy zawartości 2"/>
          <p:cNvSpPr>
            <a:spLocks noGrp="1"/>
          </p:cNvSpPr>
          <p:nvPr>
            <p:ph idx="1"/>
          </p:nvPr>
        </p:nvSpPr>
        <p:spPr/>
        <p:txBody>
          <a:bodyPr>
            <a:normAutofit fontScale="92500" lnSpcReduction="20000"/>
          </a:bodyPr>
          <a:lstStyle/>
          <a:p>
            <a:pPr marL="438150" indent="14288" algn="just">
              <a:buNone/>
            </a:pPr>
            <a:r>
              <a:rPr lang="pl-PL" b="1" i="1" dirty="0" smtClean="0">
                <a:latin typeface="Calibri Light" pitchFamily="34" charset="0"/>
                <a:cs typeface="Calibri Light" pitchFamily="34" charset="0"/>
              </a:rPr>
              <a:t>Ewakuacja </a:t>
            </a:r>
            <a:r>
              <a:rPr lang="pl-PL" i="1" dirty="0" smtClean="0">
                <a:latin typeface="Calibri Light" pitchFamily="34" charset="0"/>
                <a:cs typeface="Calibri Light" pitchFamily="34" charset="0"/>
              </a:rPr>
              <a:t>polega na zorganizowanym przemieszczeniu się ludności i transporcie mienia z rejonów, w których przebywanie może zagrażać życiu lub zdrowiu do miejsc bezpieczniejszych.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Z uwagi na uwarunkowania związane z rodzajem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i skalą zagrożenia wyróżnia się ewakuację I, II i III stopnia. </a:t>
            </a:r>
          </a:p>
          <a:p>
            <a:pPr marL="438150" indent="14288" algn="just">
              <a:buNone/>
            </a:pPr>
            <a:r>
              <a:rPr lang="pl-PL" i="1" dirty="0" smtClean="0">
                <a:latin typeface="Calibri Light" pitchFamily="34" charset="0"/>
                <a:cs typeface="Calibri Light" pitchFamily="34" charset="0"/>
              </a:rPr>
              <a:t>Informacja o przeprowadzeniu ewakuacji ludności przekazywana jest poprzez rozplakatowanie obwieszczenia i w komunikatach podawanych przez lokalne media.</a:t>
            </a:r>
          </a:p>
          <a:p>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3600" dirty="0" smtClean="0"/>
              <a:t/>
            </a:r>
            <a:br>
              <a:rPr lang="pl-PL" sz="3600" dirty="0" smtClean="0"/>
            </a:br>
            <a:r>
              <a:rPr lang="pl-PL" sz="3600" dirty="0" smtClean="0"/>
              <a:t>Zasady postępowania podczas ewakuacji </a:t>
            </a:r>
            <a:br>
              <a:rPr lang="pl-PL" sz="3600" dirty="0" smtClean="0"/>
            </a:br>
            <a:r>
              <a:rPr lang="pl-PL" sz="3600" dirty="0" smtClean="0"/>
              <a:t>z obszarów szczególnego ryzyka:</a:t>
            </a: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92500" lnSpcReduction="20000"/>
          </a:bodyPr>
          <a:lstStyle/>
          <a:p>
            <a:pPr lvl="0"/>
            <a:r>
              <a:rPr lang="pl-PL" i="1" dirty="0" smtClean="0">
                <a:latin typeface="Calibri Light" pitchFamily="34" charset="0"/>
                <a:cs typeface="Calibri Light" pitchFamily="34" charset="0"/>
              </a:rPr>
              <a:t>Gdy zostaniesz powiadomiony o ewakuacji, nie wpadaj w panikę.</a:t>
            </a:r>
          </a:p>
          <a:p>
            <a:pPr lvl="0"/>
            <a:r>
              <a:rPr lang="pl-PL" i="1" dirty="0" smtClean="0">
                <a:latin typeface="Calibri Light" pitchFamily="34" charset="0"/>
                <a:cs typeface="Calibri Light" pitchFamily="34" charset="0"/>
              </a:rPr>
              <a:t>Jak najszybciej opuść zagrożony teren - Twoje życie jest najważniejsze.</a:t>
            </a:r>
          </a:p>
          <a:p>
            <a:pPr lvl="0"/>
            <a:r>
              <a:rPr lang="pl-PL" i="1" dirty="0" smtClean="0">
                <a:latin typeface="Calibri Light" pitchFamily="34" charset="0"/>
                <a:cs typeface="Calibri Light" pitchFamily="34" charset="0"/>
              </a:rPr>
              <a:t>Stosuj się do wskazówek podanych przez służby ratownicze lub władze gminy.</a:t>
            </a:r>
          </a:p>
          <a:p>
            <a:pPr lvl="0"/>
            <a:r>
              <a:rPr lang="pl-PL" i="1" dirty="0" smtClean="0">
                <a:latin typeface="Calibri Light" pitchFamily="34" charset="0"/>
                <a:cs typeface="Calibri Light" pitchFamily="34" charset="0"/>
              </a:rPr>
              <a:t>Nie narażaj własnego życia w celu ratowania mienia, nawet, gdy znajdzie się ono w strefie zagrożenia.</a:t>
            </a:r>
          </a:p>
          <a:p>
            <a:pPr lvl="0"/>
            <a:r>
              <a:rPr lang="pl-PL" i="1" dirty="0" smtClean="0">
                <a:latin typeface="Calibri Light" pitchFamily="34" charset="0"/>
                <a:cs typeface="Calibri Light" pitchFamily="34" charset="0"/>
              </a:rPr>
              <a:t>Słuchaj lokalnych rozgłośni radiowych, które będą przekazywały informacje na temat ruchu na drogach.</a:t>
            </a:r>
          </a:p>
          <a:p>
            <a:pPr>
              <a:buNone/>
            </a:pP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16632"/>
            <a:ext cx="8424936" cy="1329336"/>
          </a:xfrm>
        </p:spPr>
        <p:txBody>
          <a:bodyPr>
            <a:normAutofit fontScale="90000"/>
          </a:bodyPr>
          <a:lstStyle/>
          <a:p>
            <a:pPr algn="ctr"/>
            <a:r>
              <a:rPr lang="pl-PL" dirty="0" smtClean="0"/>
              <a:t/>
            </a:r>
            <a:br>
              <a:rPr lang="pl-PL" dirty="0" smtClean="0"/>
            </a:br>
            <a:r>
              <a:rPr lang="pl-PL" dirty="0" smtClean="0"/>
              <a:t>Definicje wybranych pojęć</a:t>
            </a:r>
            <a:br>
              <a:rPr lang="pl-PL" dirty="0" smtClean="0"/>
            </a:br>
            <a:endParaRPr lang="pl-PL" dirty="0"/>
          </a:p>
        </p:txBody>
      </p:sp>
      <p:sp>
        <p:nvSpPr>
          <p:cNvPr id="6" name="Symbol zastępczy zawartości 5"/>
          <p:cNvSpPr>
            <a:spLocks noGrp="1"/>
          </p:cNvSpPr>
          <p:nvPr>
            <p:ph idx="1"/>
          </p:nvPr>
        </p:nvSpPr>
        <p:spPr/>
        <p:txBody>
          <a:bodyPr>
            <a:normAutofit fontScale="70000" lnSpcReduction="20000"/>
          </a:bodyPr>
          <a:lstStyle/>
          <a:p>
            <a:pPr algn="just"/>
            <a:r>
              <a:rPr lang="pl-PL" i="1" u="sng" dirty="0" smtClean="0">
                <a:solidFill>
                  <a:srgbClr val="FF0000"/>
                </a:solidFill>
                <a:latin typeface="Calibri Light" pitchFamily="34" charset="0"/>
                <a:cs typeface="Calibri Light" pitchFamily="34" charset="0"/>
              </a:rPr>
              <a:t>Alarm</a:t>
            </a:r>
            <a:r>
              <a:rPr lang="pl-PL" i="1" dirty="0" smtClean="0">
                <a:latin typeface="Calibri Light" pitchFamily="34" charset="0"/>
                <a:cs typeface="Calibri Light" pitchFamily="34" charset="0"/>
              </a:rPr>
              <a:t> – sygnał z dowolnego źródła o wykryciu skażenia, wystąpienia sytuacji kryzysowej na skutek katastrofy naturalnej lub technicznej, działań terrorystycznych, zagrożenia wojennego lub wojny.</a:t>
            </a:r>
            <a:br>
              <a:rPr lang="pl-PL" i="1" dirty="0" smtClean="0">
                <a:latin typeface="Calibri Light" pitchFamily="34" charset="0"/>
                <a:cs typeface="Calibri Light" pitchFamily="34" charset="0"/>
              </a:rPr>
            </a:br>
            <a:endParaRPr lang="pl-PL" i="1" dirty="0" smtClean="0">
              <a:latin typeface="Calibri Light" pitchFamily="34" charset="0"/>
              <a:cs typeface="Calibri Light" pitchFamily="34" charset="0"/>
            </a:endParaRPr>
          </a:p>
          <a:p>
            <a:pPr algn="just"/>
            <a:r>
              <a:rPr lang="pl-PL" i="1" u="sng" dirty="0" smtClean="0">
                <a:solidFill>
                  <a:srgbClr val="FF0000"/>
                </a:solidFill>
                <a:latin typeface="Calibri Light" pitchFamily="34" charset="0"/>
                <a:cs typeface="Calibri Light" pitchFamily="34" charset="0"/>
              </a:rPr>
              <a:t>Alarmowanie </a:t>
            </a:r>
            <a:r>
              <a:rPr lang="pl-PL" i="1" dirty="0" smtClean="0">
                <a:latin typeface="Calibri Light" pitchFamily="34" charset="0"/>
                <a:cs typeface="Calibri Light" pitchFamily="34" charset="0"/>
              </a:rPr>
              <a:t>– działania w celu natychmiastowego przekazania sygnału do władz, służb i do ludności na danym terenie informującego o zagrożeniu skażeniem, skażeniu, wystąpieniu sytuacji kryzysowej na skutek katastrofy naturalnej lub technicznej, działań terrorystycznych, zagrożenia wojennego lub wojny.</a:t>
            </a:r>
            <a:br>
              <a:rPr lang="pl-PL" i="1" dirty="0" smtClean="0">
                <a:latin typeface="Calibri Light" pitchFamily="34" charset="0"/>
                <a:cs typeface="Calibri Light" pitchFamily="34" charset="0"/>
              </a:rPr>
            </a:br>
            <a:endParaRPr lang="pl-PL" i="1" dirty="0" smtClean="0">
              <a:latin typeface="Calibri Light" pitchFamily="34" charset="0"/>
              <a:cs typeface="Calibri Light" pitchFamily="34" charset="0"/>
            </a:endParaRPr>
          </a:p>
          <a:p>
            <a:pPr algn="just"/>
            <a:r>
              <a:rPr lang="pl-PL" i="1" u="sng" dirty="0" smtClean="0">
                <a:solidFill>
                  <a:srgbClr val="FF0000"/>
                </a:solidFill>
                <a:latin typeface="Calibri Light" pitchFamily="34" charset="0"/>
                <a:cs typeface="Calibri Light" pitchFamily="34" charset="0"/>
              </a:rPr>
              <a:t>Powiadamianie</a:t>
            </a:r>
            <a:r>
              <a:rPr lang="pl-PL" i="1" dirty="0" smtClean="0">
                <a:latin typeface="Calibri Light" pitchFamily="34" charset="0"/>
                <a:cs typeface="Calibri Light" pitchFamily="34" charset="0"/>
              </a:rPr>
              <a:t> – przekazanie przy użyciu dostępnych środków, informacji w celu zaalarmowania właściwych władz i ludności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o możliwości wystąpienia zagrożenia, o jego wystąpieniu lub ustąpieniu oraz poinformowania o sposobie postępowania w danym przypadku.</a:t>
            </a:r>
          </a:p>
          <a:p>
            <a:endParaRPr lang="pl-PL"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
            </a:r>
            <a:br>
              <a:rPr lang="pl-PL" dirty="0" smtClean="0"/>
            </a:br>
            <a:r>
              <a:rPr lang="pl-PL" dirty="0" smtClean="0"/>
              <a:t>Zasady postępowania podczas ewakuacji z budynku:</a:t>
            </a:r>
            <a:br>
              <a:rPr lang="pl-PL" dirty="0" smtClean="0"/>
            </a:br>
            <a:endParaRPr lang="pl-PL" dirty="0"/>
          </a:p>
        </p:txBody>
      </p:sp>
      <p:sp>
        <p:nvSpPr>
          <p:cNvPr id="3" name="Symbol zastępczy zawartości 2"/>
          <p:cNvSpPr>
            <a:spLocks noGrp="1"/>
          </p:cNvSpPr>
          <p:nvPr>
            <p:ph idx="1"/>
          </p:nvPr>
        </p:nvSpPr>
        <p:spPr/>
        <p:txBody>
          <a:bodyPr>
            <a:normAutofit fontScale="70000" lnSpcReduction="20000"/>
          </a:bodyPr>
          <a:lstStyle/>
          <a:p>
            <a:pPr lvl="0" algn="just"/>
            <a:r>
              <a:rPr lang="pl-PL" i="1" dirty="0" smtClean="0">
                <a:latin typeface="Calibri Light" pitchFamily="34" charset="0"/>
                <a:cs typeface="Calibri Light" pitchFamily="34" charset="0"/>
              </a:rPr>
              <a:t>Po ogłoszeniu alarmu i zarządzeniu ewakuacji w obiektach publicznych, np.: supermarketach, szkołach niezwłocznie kieruj się do wyjść ewakuacyjnych zgodnie z kierunkiem znaków</a:t>
            </a:r>
          </a:p>
          <a:p>
            <a:pPr algn="just"/>
            <a:r>
              <a:rPr lang="pl-PL" i="1" dirty="0" smtClean="0">
                <a:latin typeface="Calibri Light" pitchFamily="34" charset="0"/>
                <a:cs typeface="Calibri Light" pitchFamily="34" charset="0"/>
              </a:rPr>
              <a:t>ewakuacyjnych lub drogą wskazaną przez kierującego ewakuacją.</a:t>
            </a:r>
          </a:p>
          <a:p>
            <a:pPr lvl="0" algn="just"/>
            <a:r>
              <a:rPr lang="pl-PL" i="1" dirty="0" smtClean="0">
                <a:latin typeface="Calibri Light" pitchFamily="34" charset="0"/>
                <a:cs typeface="Calibri Light" pitchFamily="34" charset="0"/>
              </a:rPr>
              <a:t>Przy silnym zadymieniu dróg ewakuacyjnych poruszaj się nisko przy ziemi oraz wzdłuż ścian, by nie stracić orientacji, co do kierunku ewakuacji.</a:t>
            </a:r>
          </a:p>
          <a:p>
            <a:pPr lvl="0" algn="just"/>
            <a:r>
              <a:rPr lang="pl-PL" i="1" dirty="0" smtClean="0">
                <a:latin typeface="Calibri Light" pitchFamily="34" charset="0"/>
                <a:cs typeface="Calibri Light" pitchFamily="34" charset="0"/>
              </a:rPr>
              <a:t>W przypadku konieczności skoku z okna na rozstawiony przez Straż Pożarną skokochron czekaj na sygnał strażaka (by uniknąć skoku na innego człowieka lub nie całkowicie napełniony skokochron).</a:t>
            </a:r>
          </a:p>
          <a:p>
            <a:pPr lvl="0" algn="just"/>
            <a:r>
              <a:rPr lang="pl-PL" i="1" dirty="0" smtClean="0">
                <a:latin typeface="Calibri Light" pitchFamily="34" charset="0"/>
                <a:cs typeface="Calibri Light" pitchFamily="34" charset="0"/>
              </a:rPr>
              <a:t>Ewakuacja kończy się we wskazanym przez kierującego miejscu zbiórki, którego opuszczenie należy zgłosić służbom odpowiedzialnym za bezpieczeństwo.</a:t>
            </a:r>
          </a:p>
          <a:p>
            <a:pPr lvl="0" algn="just"/>
            <a:r>
              <a:rPr lang="pl-PL" i="1" dirty="0" smtClean="0">
                <a:latin typeface="Calibri Light" pitchFamily="34" charset="0"/>
                <a:cs typeface="Calibri Light" pitchFamily="34" charset="0"/>
              </a:rPr>
              <a:t>Wróć do opuszczonego obiektu dopiero po uzyskaniu zgody kierującego ewakuacja.</a:t>
            </a:r>
          </a:p>
          <a:p>
            <a:pPr>
              <a:buNone/>
            </a:pPr>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Zasady postępowania podczas ewakuacji z budynku c. d.:</a:t>
            </a:r>
            <a:endParaRPr lang="pl-PL" dirty="0"/>
          </a:p>
        </p:txBody>
      </p:sp>
      <p:sp>
        <p:nvSpPr>
          <p:cNvPr id="3" name="Symbol zastępczy zawartości 2"/>
          <p:cNvSpPr>
            <a:spLocks noGrp="1"/>
          </p:cNvSpPr>
          <p:nvPr>
            <p:ph idx="1"/>
          </p:nvPr>
        </p:nvSpPr>
        <p:spPr/>
        <p:txBody>
          <a:bodyPr>
            <a:normAutofit fontScale="77500" lnSpcReduction="20000"/>
          </a:bodyPr>
          <a:lstStyle/>
          <a:p>
            <a:pPr algn="just">
              <a:buNone/>
            </a:pPr>
            <a:r>
              <a:rPr lang="pl-PL" i="1" dirty="0" smtClean="0">
                <a:latin typeface="Calibri Light" pitchFamily="34" charset="0"/>
                <a:cs typeface="Calibri Light" pitchFamily="34" charset="0"/>
              </a:rPr>
              <a:t>W przypadku ewakuacji z domu: </a:t>
            </a:r>
          </a:p>
          <a:p>
            <a:pPr lvl="0" algn="just"/>
            <a:r>
              <a:rPr lang="pl-PL" i="1" dirty="0" smtClean="0">
                <a:latin typeface="Calibri Light" pitchFamily="34" charset="0"/>
                <a:cs typeface="Calibri Light" pitchFamily="34" charset="0"/>
              </a:rPr>
              <a:t>Nie trać czasu na ratowanie mienia - Twoje życie jest najważniejsze!!</a:t>
            </a:r>
          </a:p>
          <a:p>
            <a:pPr lvl="0" algn="just"/>
            <a:r>
              <a:rPr lang="pl-PL" i="1" dirty="0" smtClean="0">
                <a:latin typeface="Calibri Light" pitchFamily="34" charset="0"/>
                <a:cs typeface="Calibri Light" pitchFamily="34" charset="0"/>
              </a:rPr>
              <a:t>Jeśli jest na to czas, zabierz ze sobą najpotrzebniejsze rzeczy (tj. dokumenty, lekarstwa, telefon z ładowarką, latarkę, baterie, wodę butelkową, odzież na zmianę, w przypadku ewakuacji na dłużej niż kilka godzin - śpiwór lub koc dla każdego członka rodziny, a także klucze od domu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i samochodu oraz dokumentację medyczną osób przewlekle chorych).</a:t>
            </a:r>
          </a:p>
          <a:p>
            <a:pPr lvl="0" algn="just"/>
            <a:r>
              <a:rPr lang="pl-PL" i="1" dirty="0" smtClean="0">
                <a:latin typeface="Calibri Light" pitchFamily="34" charset="0"/>
                <a:cs typeface="Calibri Light" pitchFamily="34" charset="0"/>
              </a:rPr>
              <a:t>Pamiętaj o wszystkich domownikach (zwłaszcza o dzieciach, osobach starszych i niepełnosprawnych - mogą potrzebować Twojej pomocy).</a:t>
            </a:r>
          </a:p>
          <a:p>
            <a:pPr lvl="0" algn="just"/>
            <a:r>
              <a:rPr lang="pl-PL" i="1" dirty="0" smtClean="0">
                <a:latin typeface="Calibri Light" pitchFamily="34" charset="0"/>
                <a:cs typeface="Calibri Light" pitchFamily="34" charset="0"/>
              </a:rPr>
              <a:t>Odetnij dopływ wody, gazu i energii elektrycznej do domu.</a:t>
            </a:r>
          </a:p>
          <a:p>
            <a:pPr>
              <a:buNone/>
            </a:pPr>
            <a:endParaRPr lang="pl-PL" i="1" dirty="0">
              <a:latin typeface="Calibri Light" pitchFamily="34" charset="0"/>
              <a:cs typeface="Calibri Light"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67544" y="1556792"/>
            <a:ext cx="8229600" cy="4625609"/>
          </a:xfrm>
        </p:spPr>
        <p:txBody>
          <a:bodyPr/>
          <a:lstStyle/>
          <a:p>
            <a:pPr>
              <a:buNone/>
            </a:pPr>
            <a:endParaRPr lang="pl-PL" dirty="0"/>
          </a:p>
        </p:txBody>
      </p:sp>
      <p:sp>
        <p:nvSpPr>
          <p:cNvPr id="4" name="Prostokąt 3"/>
          <p:cNvSpPr/>
          <p:nvPr/>
        </p:nvSpPr>
        <p:spPr>
          <a:xfrm>
            <a:off x="611560" y="2636912"/>
            <a:ext cx="8064896" cy="3416320"/>
          </a:xfrm>
          <a:prstGeom prst="rect">
            <a:avLst/>
          </a:prstGeom>
          <a:noFill/>
        </p:spPr>
        <p:txBody>
          <a:bodyPr wrap="square" lIns="91440" tIns="45720" rIns="91440" bIns="45720">
            <a:spAutoFit/>
          </a:bodyPr>
          <a:lstStyle/>
          <a:p>
            <a:pPr algn="ctr"/>
            <a:r>
              <a:rPr lang="pl-PL"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PROFILAKTYKA</a:t>
            </a:r>
          </a:p>
          <a:p>
            <a:pPr algn="ctr"/>
            <a:r>
              <a:rPr lang="pl-PL"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PRZECIWPOŻAROWA</a:t>
            </a:r>
          </a:p>
          <a:p>
            <a:pPr algn="ctr"/>
            <a:r>
              <a:rPr lang="pl-PL"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W BUDYNKACH MIESZKALNYCH</a:t>
            </a:r>
            <a:endParaRPr lang="pl-PL"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88640"/>
            <a:ext cx="8229600" cy="1252728"/>
          </a:xfrm>
        </p:spPr>
        <p:txBody>
          <a:bodyPr>
            <a:normAutofit fontScale="90000"/>
          </a:bodyPr>
          <a:lstStyle/>
          <a:p>
            <a:pPr algn="ctr"/>
            <a:r>
              <a:rPr lang="pl-PL" sz="4000" dirty="0" smtClean="0"/>
              <a:t/>
            </a:r>
            <a:br>
              <a:rPr lang="pl-PL" sz="4000" dirty="0" smtClean="0"/>
            </a:br>
            <a:r>
              <a:rPr lang="pl-PL" sz="4000" dirty="0" smtClean="0"/>
              <a:t>PROFILAKTYKA PRZECIWPOŻAROWA W BUDYNKACH MIESZKALNYCH</a:t>
            </a: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70000" lnSpcReduction="20000"/>
          </a:bodyPr>
          <a:lstStyle/>
          <a:p>
            <a:pPr marL="438150" indent="14288" algn="just">
              <a:buNone/>
            </a:pPr>
            <a:r>
              <a:rPr lang="pl-PL" b="1" i="1" dirty="0" smtClean="0">
                <a:latin typeface="Calibri Light" pitchFamily="34" charset="0"/>
                <a:cs typeface="Calibri Light" pitchFamily="34" charset="0"/>
              </a:rPr>
              <a:t>Profilaktyka przeciwpożarowa w budynkach mieszkalnych polega na ich przygotowaniu do ochrony przeciwpożarowej poprzez wykonanie następujących przedsięwzięć:</a:t>
            </a:r>
          </a:p>
          <a:p>
            <a:pPr lvl="0" algn="just"/>
            <a:r>
              <a:rPr lang="pl-PL" i="1" dirty="0" smtClean="0">
                <a:latin typeface="Calibri Light" pitchFamily="34" charset="0"/>
                <a:cs typeface="Calibri Light" pitchFamily="34" charset="0"/>
              </a:rPr>
              <a:t>usunięcie wszystkich zbędnych materiałów łatwopalnych,</a:t>
            </a:r>
          </a:p>
          <a:p>
            <a:pPr lvl="0" algn="just"/>
            <a:r>
              <a:rPr lang="pl-PL" i="1" dirty="0" smtClean="0">
                <a:latin typeface="Calibri Light" pitchFamily="34" charset="0"/>
                <a:cs typeface="Calibri Light" pitchFamily="34" charset="0"/>
              </a:rPr>
              <a:t>zabezpieczenie budynków w podręczne środki gaśnicze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i w podręczny sprzęt gaśniczy,</a:t>
            </a:r>
          </a:p>
          <a:p>
            <a:pPr lvl="0" algn="just"/>
            <a:r>
              <a:rPr lang="pl-PL" i="1" dirty="0" smtClean="0">
                <a:latin typeface="Calibri Light" pitchFamily="34" charset="0"/>
                <a:cs typeface="Calibri Light" pitchFamily="34" charset="0"/>
              </a:rPr>
              <a:t>przygotowanie i oznakowanie wyjść zapasowych, korytarzy, przejść, z których powinny być usunięte wszystkie przedmioty,</a:t>
            </a:r>
          </a:p>
          <a:p>
            <a:pPr lvl="0" algn="just"/>
            <a:r>
              <a:rPr lang="pl-PL" i="1" dirty="0" smtClean="0">
                <a:latin typeface="Calibri Light" pitchFamily="34" charset="0"/>
                <a:cs typeface="Calibri Light" pitchFamily="34" charset="0"/>
              </a:rPr>
              <a:t>oszklenie wszystkich otworów okiennych na strychach, w piwnicach, na klatkach schodowych itp. (zapobiega przedostawaniu się iskier,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a tym samym rozprzestrzenianiu się ognia),</a:t>
            </a:r>
          </a:p>
          <a:p>
            <a:pPr lvl="0" algn="just"/>
            <a:r>
              <a:rPr lang="pl-PL" i="1" dirty="0" smtClean="0">
                <a:latin typeface="Calibri Light" pitchFamily="34" charset="0"/>
                <a:cs typeface="Calibri Light" pitchFamily="34" charset="0"/>
              </a:rPr>
              <a:t>utrzymanie w odpowiednim stanie dojazdów i punktów czerpania wody,</a:t>
            </a:r>
          </a:p>
          <a:p>
            <a:pPr lvl="0" algn="just"/>
            <a:r>
              <a:rPr lang="pl-PL" i="1" dirty="0" smtClean="0">
                <a:latin typeface="Calibri Light" pitchFamily="34" charset="0"/>
                <a:cs typeface="Calibri Light" pitchFamily="34" charset="0"/>
              </a:rPr>
              <a:t>kontrolowanie instalacji elektrycznej i gazowej,</a:t>
            </a:r>
          </a:p>
          <a:p>
            <a:pPr lvl="0" algn="just"/>
            <a:r>
              <a:rPr lang="pl-PL" i="1" dirty="0" smtClean="0">
                <a:latin typeface="Calibri Light" pitchFamily="34" charset="0"/>
                <a:cs typeface="Calibri Light" pitchFamily="34" charset="0"/>
              </a:rPr>
              <a:t>zachowanie ostrożności podczas korzystania z pieców węglowych,</a:t>
            </a:r>
          </a:p>
          <a:p>
            <a:pPr lvl="0" algn="just"/>
            <a:r>
              <a:rPr lang="pl-PL" i="1" dirty="0" smtClean="0">
                <a:latin typeface="Calibri Light" pitchFamily="34" charset="0"/>
                <a:cs typeface="Calibri Light" pitchFamily="34" charset="0"/>
              </a:rPr>
              <a:t>zapoznanie się ze sposobami likwidacji zarodków pożarów.</a:t>
            </a:r>
          </a:p>
          <a:p>
            <a:endParaRPr lang="pl-P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4000" dirty="0" smtClean="0"/>
              <a:t/>
            </a:r>
            <a:br>
              <a:rPr lang="pl-PL" sz="4000" dirty="0" smtClean="0"/>
            </a:br>
            <a:r>
              <a:rPr lang="pl-PL" sz="4000" dirty="0" smtClean="0"/>
              <a:t>PROFILAKTYKA PRZECIWPOŻAROWA W BUDYNKACH MIESZKALNYCH</a:t>
            </a: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85000" lnSpcReduction="20000"/>
          </a:bodyPr>
          <a:lstStyle/>
          <a:p>
            <a:pPr marL="438150" indent="14288" algn="just">
              <a:buNone/>
            </a:pPr>
            <a:r>
              <a:rPr lang="pl-PL" b="1" i="1" dirty="0" smtClean="0">
                <a:latin typeface="Calibri Light" pitchFamily="34" charset="0"/>
                <a:cs typeface="Calibri Light" pitchFamily="34" charset="0"/>
              </a:rPr>
              <a:t>W ramach profilaktyki przeciwpożarowej przy eksploatacji urządzeń energetycznych:</a:t>
            </a:r>
          </a:p>
          <a:p>
            <a:pPr lvl="0" algn="just"/>
            <a:r>
              <a:rPr lang="pl-PL" i="1" dirty="0" smtClean="0">
                <a:latin typeface="Calibri Light" pitchFamily="34" charset="0"/>
                <a:cs typeface="Calibri Light" pitchFamily="34" charset="0"/>
              </a:rPr>
              <a:t>nie stosować bezpieczników o większej mocy, niż wskazane,</a:t>
            </a:r>
          </a:p>
          <a:p>
            <a:pPr lvl="0" algn="just"/>
            <a:r>
              <a:rPr lang="pl-PL" i="1" dirty="0" smtClean="0">
                <a:latin typeface="Calibri Light" pitchFamily="34" charset="0"/>
                <a:cs typeface="Calibri Light" pitchFamily="34" charset="0"/>
              </a:rPr>
              <a:t>używać tylko tyle odbiorników prądu elektrycznego, na ile obliczono moc instalacji elektrycznej; nadmierne obciążenie instalacji powoduje przegrzewanie się przewodów, wypalanie styków w gniazdkach,</a:t>
            </a:r>
          </a:p>
          <a:p>
            <a:pPr lvl="0" algn="just"/>
            <a:r>
              <a:rPr lang="pl-PL" i="1" dirty="0" smtClean="0">
                <a:latin typeface="Calibri Light" pitchFamily="34" charset="0"/>
                <a:cs typeface="Calibri Light" pitchFamily="34" charset="0"/>
              </a:rPr>
              <a:t>nie eksploatować uszkodzonych urządzeń elektrycznych,</a:t>
            </a:r>
          </a:p>
          <a:p>
            <a:pPr lvl="0" algn="just"/>
            <a:r>
              <a:rPr lang="pl-PL" i="1" dirty="0" smtClean="0">
                <a:latin typeface="Calibri Light" pitchFamily="34" charset="0"/>
                <a:cs typeface="Calibri Light" pitchFamily="34" charset="0"/>
              </a:rPr>
              <a:t>nie podłączać odbiorników energii poprzez stosowanie prowizorek oraz przedłużaczy elektrycznych,</a:t>
            </a:r>
          </a:p>
          <a:p>
            <a:pPr lvl="0" algn="just"/>
            <a:r>
              <a:rPr lang="pl-PL" i="1" dirty="0" smtClean="0">
                <a:latin typeface="Calibri Light" pitchFamily="34" charset="0"/>
                <a:cs typeface="Calibri Light" pitchFamily="34" charset="0"/>
              </a:rPr>
              <a:t>nie ustawiać elektrycznych urządzeń grzewczych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w pobliżu materiałów palnych (mebli, firanek itp.).</a:t>
            </a:r>
          </a:p>
          <a:p>
            <a:endParaRPr lang="pl-P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3600" dirty="0" smtClean="0"/>
              <a:t>PROFILAKTYKA PRZECIWPOŻAROWA W BUDYNKACH MIESZKALNYCH</a:t>
            </a:r>
            <a:endParaRPr lang="pl-PL" sz="3600" dirty="0"/>
          </a:p>
        </p:txBody>
      </p:sp>
      <p:sp>
        <p:nvSpPr>
          <p:cNvPr id="3" name="Symbol zastępczy zawartości 2"/>
          <p:cNvSpPr>
            <a:spLocks noGrp="1"/>
          </p:cNvSpPr>
          <p:nvPr>
            <p:ph idx="1"/>
          </p:nvPr>
        </p:nvSpPr>
        <p:spPr/>
        <p:txBody>
          <a:bodyPr>
            <a:normAutofit fontScale="55000" lnSpcReduction="20000"/>
          </a:bodyPr>
          <a:lstStyle/>
          <a:p>
            <a:pPr marL="438150" indent="14288" algn="just">
              <a:buNone/>
            </a:pPr>
            <a:r>
              <a:rPr lang="pl-PL" b="1" i="1" dirty="0" smtClean="0">
                <a:latin typeface="Calibri Light" pitchFamily="34" charset="0"/>
                <a:cs typeface="Calibri Light" pitchFamily="34" charset="0"/>
              </a:rPr>
              <a:t>W ramach profilaktyki przeciwpożarowej przy eksploatacji urządzeń gazowych:</a:t>
            </a:r>
          </a:p>
          <a:p>
            <a:pPr lvl="0" algn="just"/>
            <a:r>
              <a:rPr lang="pl-PL" i="1" dirty="0" smtClean="0">
                <a:latin typeface="Calibri Light" pitchFamily="34" charset="0"/>
                <a:cs typeface="Calibri Light" pitchFamily="34" charset="0"/>
              </a:rPr>
              <a:t>nie przechowywać w mieszkaniu więcej niż 2 butle gazowe o ładunku nie przekraczającym 11 kg (nie podłączonych do urządzeń gazowych),</a:t>
            </a:r>
          </a:p>
          <a:p>
            <a:pPr lvl="0" algn="just"/>
            <a:r>
              <a:rPr lang="pl-PL" i="1" dirty="0" smtClean="0">
                <a:latin typeface="Calibri Light" pitchFamily="34" charset="0"/>
                <a:cs typeface="Calibri Light" pitchFamily="34" charset="0"/>
              </a:rPr>
              <a:t>nie przechowywać butli gazowych w pomieszczeniach poniżej poziomu terenu (piwnicach, klatkach schodowych). Gaz propan - butan jest cięższy od powietrza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i w przypadku zalegania grozi wybuchem,</a:t>
            </a:r>
          </a:p>
          <a:p>
            <a:pPr lvl="0" algn="just"/>
            <a:r>
              <a:rPr lang="pl-PL" i="1" dirty="0" smtClean="0">
                <a:latin typeface="Calibri Light" pitchFamily="34" charset="0"/>
                <a:cs typeface="Calibri Light" pitchFamily="34" charset="0"/>
              </a:rPr>
              <a:t>nie zatykać przewodów wentylacyjnych, ponieważ w przypadku braku odpowiedniej ilości powietrza gaz nie ulega całkowitemu spalaniu i wtedy powstaje niewyczuwalny tlenek węgla i można ulec zatruciu,</a:t>
            </a:r>
          </a:p>
          <a:p>
            <a:pPr lvl="0" algn="just"/>
            <a:r>
              <a:rPr lang="pl-PL" i="1" dirty="0" smtClean="0">
                <a:latin typeface="Calibri Light" pitchFamily="34" charset="0"/>
                <a:cs typeface="Calibri Light" pitchFamily="34" charset="0"/>
              </a:rPr>
              <a:t>okresowo zlecać czyszczenie kanałów wentylacyjnych i kominowych; zaniedbanie tych czynności jest często przyczyną śmiertelnych zatruć tlenkiem węgla, szczególnie w czasie kąpieli w łazienkach wyposażonych w piece gazowe,</a:t>
            </a:r>
          </a:p>
          <a:p>
            <a:pPr lvl="0" algn="just"/>
            <a:r>
              <a:rPr lang="pl-PL" i="1" dirty="0" smtClean="0">
                <a:latin typeface="Calibri Light" pitchFamily="34" charset="0"/>
                <a:cs typeface="Calibri Light" pitchFamily="34" charset="0"/>
              </a:rPr>
              <a:t>nie należy ogrzewać mieszkania kuchnią gazową, gdyż takie praktyki bardzo często kończą się poważnymi zatruciami,</a:t>
            </a:r>
          </a:p>
          <a:p>
            <a:pPr lvl="0" algn="just"/>
            <a:r>
              <a:rPr lang="pl-PL" i="1" dirty="0" smtClean="0">
                <a:latin typeface="Calibri Light" pitchFamily="34" charset="0"/>
                <a:cs typeface="Calibri Light" pitchFamily="34" charset="0"/>
              </a:rPr>
              <a:t>nie ustawiać urządzeń grzewczych w pobliżu materiałów palnych (mebli, firanek itp.).</a:t>
            </a:r>
          </a:p>
          <a:p>
            <a:pPr algn="just">
              <a:buNone/>
            </a:pPr>
            <a:r>
              <a:rPr lang="pl-PL" i="1" dirty="0" smtClean="0">
                <a:latin typeface="Calibri Light" pitchFamily="34" charset="0"/>
                <a:cs typeface="Calibri Light" pitchFamily="34" charset="0"/>
              </a:rPr>
              <a:t/>
            </a:r>
            <a:br>
              <a:rPr lang="pl-PL" i="1" dirty="0" smtClean="0">
                <a:latin typeface="Calibri Light" pitchFamily="34" charset="0"/>
                <a:cs typeface="Calibri Light" pitchFamily="34" charset="0"/>
              </a:rPr>
            </a:br>
            <a:endParaRPr lang="pl-PL" i="1" dirty="0">
              <a:latin typeface="Calibri Light" pitchFamily="34" charset="0"/>
              <a:cs typeface="Calibri Light"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3600" dirty="0" smtClean="0"/>
              <a:t>PROFILAKTYKA PRZECIWPOŻAROWA W BUDYNKACH MIESZKALNYCH</a:t>
            </a:r>
            <a:endParaRPr lang="pl-PL" sz="3600" dirty="0"/>
          </a:p>
        </p:txBody>
      </p:sp>
      <p:sp>
        <p:nvSpPr>
          <p:cNvPr id="3" name="Symbol zastępczy zawartości 2"/>
          <p:cNvSpPr>
            <a:spLocks noGrp="1"/>
          </p:cNvSpPr>
          <p:nvPr>
            <p:ph idx="1"/>
          </p:nvPr>
        </p:nvSpPr>
        <p:spPr/>
        <p:txBody>
          <a:bodyPr>
            <a:normAutofit fontScale="62500" lnSpcReduction="20000"/>
          </a:bodyPr>
          <a:lstStyle/>
          <a:p>
            <a:pPr marL="438150" indent="14288" algn="just">
              <a:buNone/>
            </a:pPr>
            <a:r>
              <a:rPr lang="pl-PL" b="1" i="1" dirty="0" smtClean="0">
                <a:latin typeface="Calibri Light" pitchFamily="34" charset="0"/>
                <a:cs typeface="Calibri Light" pitchFamily="34" charset="0"/>
              </a:rPr>
              <a:t>Nieostrożność i niezachowanie elementarnych zasad bezpieczeństwa pożarowego to przyczyny powstania większości pożarów, dlatego należy:</a:t>
            </a:r>
          </a:p>
          <a:p>
            <a:pPr lvl="0" algn="just"/>
            <a:r>
              <a:rPr lang="pl-PL" i="1" dirty="0" smtClean="0">
                <a:latin typeface="Calibri Light" pitchFamily="34" charset="0"/>
                <a:cs typeface="Calibri Light" pitchFamily="34" charset="0"/>
              </a:rPr>
              <a:t>nie pozwalać, by dzieci bawiły się ogniem otwartym, materiałami pirotechnicznymi czy urządzeniami elektrycznymi. Nigdy nie pozostawiać małoletnich dzieci bez opieki,</a:t>
            </a:r>
          </a:p>
          <a:p>
            <a:pPr lvl="0" algn="just"/>
            <a:r>
              <a:rPr lang="pl-PL" i="1" dirty="0" smtClean="0">
                <a:latin typeface="Calibri Light" pitchFamily="34" charset="0"/>
                <a:cs typeface="Calibri Light" pitchFamily="34" charset="0"/>
              </a:rPr>
              <a:t>nie palić papierosów w łóżku lub fotelu przed zaśnięciem,</a:t>
            </a:r>
          </a:p>
          <a:p>
            <a:pPr lvl="0" algn="just"/>
            <a:r>
              <a:rPr lang="pl-PL" i="1" dirty="0" smtClean="0">
                <a:latin typeface="Calibri Light" pitchFamily="34" charset="0"/>
                <a:cs typeface="Calibri Light" pitchFamily="34" charset="0"/>
              </a:rPr>
              <a:t>nie zapalać świec stojących pod polkami lub lamp z abażurem przylegającym bezpośrednio do palnych mebli. Nagrzewanie może trwać wiele godzin, aż do momentu zapalenia,</a:t>
            </a:r>
          </a:p>
          <a:p>
            <a:pPr lvl="0" algn="just"/>
            <a:r>
              <a:rPr lang="pl-PL" i="1" dirty="0" smtClean="0">
                <a:latin typeface="Calibri Light" pitchFamily="34" charset="0"/>
                <a:cs typeface="Calibri Light" pitchFamily="34" charset="0"/>
              </a:rPr>
              <a:t>nie pozostawiać włączonej kuchenki gazowej bez dozoru. Kipiąca woda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z garnka może doprowadzić do wybuchu zagaszonego, ulatniającego się gazu,</a:t>
            </a:r>
          </a:p>
          <a:p>
            <a:pPr lvl="0" algn="just"/>
            <a:r>
              <a:rPr lang="pl-PL" i="1" dirty="0" smtClean="0">
                <a:latin typeface="Calibri Light" pitchFamily="34" charset="0"/>
                <a:cs typeface="Calibri Light" pitchFamily="34" charset="0"/>
              </a:rPr>
              <a:t>należy posiadać gaśnicę proszkową o wadze minimum 2 kg, którą w razie konieczności będzie można ugasić pożar w zarodku. Taką gaśnicą można gasić palące się urządzenia elektryczne będące pod napięciem.</a:t>
            </a:r>
          </a:p>
          <a:p>
            <a:pPr>
              <a:buNone/>
            </a:pPr>
            <a:r>
              <a:rPr lang="pl-PL" dirty="0" smtClean="0"/>
              <a:t> </a:t>
            </a:r>
          </a:p>
          <a:p>
            <a:pPr>
              <a:buNone/>
            </a:pPr>
            <a:endParaRPr lang="pl-PL"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3600" dirty="0" smtClean="0"/>
              <a:t>PROFILAKTYKA PRZECIWPOŻAROWA W BUDYNKACH MIESZKALNYCH</a:t>
            </a:r>
            <a:endParaRPr lang="pl-PL" sz="3600" dirty="0"/>
          </a:p>
        </p:txBody>
      </p:sp>
      <p:sp>
        <p:nvSpPr>
          <p:cNvPr id="3" name="Symbol zastępczy zawartości 2"/>
          <p:cNvSpPr>
            <a:spLocks noGrp="1"/>
          </p:cNvSpPr>
          <p:nvPr>
            <p:ph idx="1"/>
          </p:nvPr>
        </p:nvSpPr>
        <p:spPr/>
        <p:txBody>
          <a:bodyPr/>
          <a:lstStyle/>
          <a:p>
            <a:pPr marL="438150" indent="14288" algn="just">
              <a:buNone/>
            </a:pPr>
            <a:r>
              <a:rPr lang="pl-PL" i="1" dirty="0" smtClean="0">
                <a:latin typeface="Calibri Light" pitchFamily="34" charset="0"/>
                <a:cs typeface="Calibri Light" pitchFamily="34" charset="0"/>
              </a:rPr>
              <a:t>Kiedy wyjeżdżamy na dłuższy czas z domu musimy pamiętać o wyłączeniu zasilania prądem elektrycznym oraz zakręcić zarówno zawór gazowy jak i wody. Sąsiadom pozostawimy informację, gdzie będziemy przebywać. W przypadku posiadania butli gazowej należy dokładnie zakręcić zawór.</a:t>
            </a:r>
          </a:p>
          <a:p>
            <a:pPr algn="just"/>
            <a:endParaRPr lang="pl-PL" i="1" dirty="0">
              <a:latin typeface="Calibri Light" pitchFamily="34" charset="0"/>
              <a:cs typeface="Calibri Light"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3600" dirty="0" smtClean="0"/>
              <a:t>PROFILAKTYKA PRZECIWPOŻAROWA W BUDYNKACH MIESZKALNYCH</a:t>
            </a:r>
            <a:endParaRPr lang="pl-PL" sz="3600" dirty="0"/>
          </a:p>
        </p:txBody>
      </p:sp>
      <p:sp>
        <p:nvSpPr>
          <p:cNvPr id="3" name="Symbol zastępczy zawartości 2"/>
          <p:cNvSpPr>
            <a:spLocks noGrp="1"/>
          </p:cNvSpPr>
          <p:nvPr>
            <p:ph idx="1"/>
          </p:nvPr>
        </p:nvSpPr>
        <p:spPr/>
        <p:txBody>
          <a:bodyPr>
            <a:normAutofit fontScale="55000" lnSpcReduction="20000"/>
          </a:bodyPr>
          <a:lstStyle/>
          <a:p>
            <a:pPr marL="438150" indent="14288" algn="just">
              <a:buNone/>
            </a:pPr>
            <a:r>
              <a:rPr lang="pl-PL" b="1" i="1" dirty="0" smtClean="0">
                <a:latin typeface="Calibri Light" pitchFamily="34" charset="0"/>
                <a:cs typeface="Calibri Light" pitchFamily="34" charset="0"/>
              </a:rPr>
              <a:t>W sytuacji, gdy powstanie pożar:</a:t>
            </a:r>
          </a:p>
          <a:p>
            <a:pPr lvl="0" algn="just"/>
            <a:r>
              <a:rPr lang="pl-PL" i="1" dirty="0" smtClean="0">
                <a:latin typeface="Calibri Light" pitchFamily="34" charset="0"/>
                <a:cs typeface="Calibri Light" pitchFamily="34" charset="0"/>
              </a:rPr>
              <a:t>dzwonić pod numer straży pożarnej (tel. 998,112),</a:t>
            </a:r>
          </a:p>
          <a:p>
            <a:pPr lvl="0" algn="just"/>
            <a:r>
              <a:rPr lang="pl-PL" i="1" dirty="0" smtClean="0">
                <a:latin typeface="Calibri Light" pitchFamily="34" charset="0"/>
                <a:cs typeface="Calibri Light" pitchFamily="34" charset="0"/>
              </a:rPr>
              <a:t>o ile jest to możliwe należy w zarodku ugasić pożar przy pomocy posiadanych środków (gaśnica, woda), pamiętając o bezpieczeństwie własnym i innych osób,</a:t>
            </a:r>
          </a:p>
          <a:p>
            <a:pPr lvl="0" algn="just"/>
            <a:r>
              <a:rPr lang="pl-PL" i="1" dirty="0" smtClean="0">
                <a:latin typeface="Calibri Light" pitchFamily="34" charset="0"/>
                <a:cs typeface="Calibri Light" pitchFamily="34" charset="0"/>
              </a:rPr>
              <a:t>do gaszenia pożaru urządzeń elektrycznych nigdy nie należy stosować wody,</a:t>
            </a:r>
          </a:p>
          <a:p>
            <a:pPr lvl="0" algn="just"/>
            <a:r>
              <a:rPr lang="pl-PL" i="1" dirty="0" smtClean="0">
                <a:latin typeface="Calibri Light" pitchFamily="34" charset="0"/>
                <a:cs typeface="Calibri Light" pitchFamily="34" charset="0"/>
              </a:rPr>
              <a:t>w przypadku, gdy nie można opuścić mieszkania należy przejść do pomieszczeń najdalej położonych od miejsca gdzie się pali i krzykiem wzywać pomocy,</a:t>
            </a:r>
          </a:p>
          <a:p>
            <a:pPr lvl="0" algn="just"/>
            <a:r>
              <a:rPr lang="pl-PL" i="1" dirty="0" smtClean="0">
                <a:latin typeface="Calibri Light" pitchFamily="34" charset="0"/>
                <a:cs typeface="Calibri Light" pitchFamily="34" charset="0"/>
              </a:rPr>
              <a:t>należy pamiętać o odłączeniu dopływu energii elektrycznej (wyłączyć bezpieczniki).</a:t>
            </a:r>
          </a:p>
          <a:p>
            <a:pPr algn="just"/>
            <a:endParaRPr lang="pl-PL" i="1" dirty="0" smtClean="0">
              <a:latin typeface="Calibri Light" pitchFamily="34" charset="0"/>
              <a:cs typeface="Calibri Light" pitchFamily="34" charset="0"/>
            </a:endParaRPr>
          </a:p>
          <a:p>
            <a:pPr marL="438150" indent="14288" algn="just">
              <a:buNone/>
            </a:pPr>
            <a:r>
              <a:rPr lang="pl-PL" b="1" i="1" dirty="0" smtClean="0">
                <a:latin typeface="Calibri Light" pitchFamily="34" charset="0"/>
                <a:cs typeface="Calibri Light" pitchFamily="34" charset="0"/>
              </a:rPr>
              <a:t>W sytuacjach, gdy poczujemy w mieszkaniu gaz:</a:t>
            </a:r>
          </a:p>
          <a:p>
            <a:pPr lvl="0" algn="just"/>
            <a:r>
              <a:rPr lang="pl-PL" i="1" dirty="0" smtClean="0">
                <a:latin typeface="Calibri Light" pitchFamily="34" charset="0"/>
                <a:cs typeface="Calibri Light" pitchFamily="34" charset="0"/>
              </a:rPr>
              <a:t>powiadomić należy pogotowie gazowe (tel.: 992),</a:t>
            </a:r>
          </a:p>
          <a:p>
            <a:pPr lvl="0" algn="just"/>
            <a:r>
              <a:rPr lang="pl-PL" i="1" dirty="0" smtClean="0">
                <a:latin typeface="Calibri Light" pitchFamily="34" charset="0"/>
                <a:cs typeface="Calibri Light" pitchFamily="34" charset="0"/>
              </a:rPr>
              <a:t>powiadomić sąsiadów,</a:t>
            </a:r>
          </a:p>
          <a:p>
            <a:pPr lvl="0" algn="just"/>
            <a:r>
              <a:rPr lang="pl-PL" i="1" dirty="0" smtClean="0">
                <a:latin typeface="Calibri Light" pitchFamily="34" charset="0"/>
                <a:cs typeface="Calibri Light" pitchFamily="34" charset="0"/>
              </a:rPr>
              <a:t>nie włączać światła ani żadnych urządzeń elektrycznych,</a:t>
            </a:r>
          </a:p>
          <a:p>
            <a:pPr lvl="0" algn="just"/>
            <a:r>
              <a:rPr lang="pl-PL" i="1" dirty="0" smtClean="0">
                <a:latin typeface="Calibri Light" pitchFamily="34" charset="0"/>
                <a:cs typeface="Calibri Light" pitchFamily="34" charset="0"/>
              </a:rPr>
              <a:t>nie zapalać zapałek ani zapalniczek czy też urządzeń iskrzących,</a:t>
            </a:r>
          </a:p>
          <a:p>
            <a:pPr lvl="0" algn="just"/>
            <a:r>
              <a:rPr lang="pl-PL" i="1" dirty="0" smtClean="0">
                <a:latin typeface="Calibri Light" pitchFamily="34" charset="0"/>
                <a:cs typeface="Calibri Light" pitchFamily="34" charset="0"/>
              </a:rPr>
              <a:t>zamknąć zawór gazu w mieszkaniu,</a:t>
            </a:r>
          </a:p>
          <a:p>
            <a:pPr lvl="0" algn="just"/>
            <a:r>
              <a:rPr lang="pl-PL" i="1" dirty="0" smtClean="0">
                <a:latin typeface="Calibri Light" pitchFamily="34" charset="0"/>
                <a:cs typeface="Calibri Light" pitchFamily="34" charset="0"/>
              </a:rPr>
              <a:t>otworzyć szeroko okna powodując wywiew gazu na zewnątrz.</a:t>
            </a:r>
          </a:p>
          <a:p>
            <a:pPr algn="just"/>
            <a:endParaRPr lang="pl-PL" i="1" dirty="0" smtClean="0">
              <a:latin typeface="Calibri Light" pitchFamily="34" charset="0"/>
              <a:cs typeface="Calibri Light" pitchFamily="34" charset="0"/>
            </a:endParaRPr>
          </a:p>
          <a:p>
            <a:pPr algn="just">
              <a:buNone/>
            </a:pPr>
            <a:endParaRPr lang="pl-PL" i="1" dirty="0">
              <a:latin typeface="Calibri Light" pitchFamily="34" charset="0"/>
              <a:cs typeface="Calibri Light"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a:buNone/>
            </a:pPr>
            <a:endParaRPr lang="pl-PL" b="1" dirty="0" smtClean="0"/>
          </a:p>
        </p:txBody>
      </p:sp>
      <p:sp>
        <p:nvSpPr>
          <p:cNvPr id="4" name="Prostokąt 3"/>
          <p:cNvSpPr/>
          <p:nvPr/>
        </p:nvSpPr>
        <p:spPr>
          <a:xfrm>
            <a:off x="247643" y="2967335"/>
            <a:ext cx="8648713" cy="1754326"/>
          </a:xfrm>
          <a:prstGeom prst="rect">
            <a:avLst/>
          </a:prstGeom>
          <a:noFill/>
        </p:spPr>
        <p:txBody>
          <a:bodyPr wrap="none" lIns="91440" tIns="45720" rIns="91440" bIns="45720">
            <a:spAutoFit/>
          </a:bodyPr>
          <a:lstStyle/>
          <a:p>
            <a:pPr algn="ctr"/>
            <a:r>
              <a:rPr lang="pl-PL"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PIERWSZA</a:t>
            </a:r>
          </a:p>
          <a:p>
            <a:pPr algn="ctr"/>
            <a:r>
              <a:rPr lang="pl-PL"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POMOC PRZEDMEDYCZNA</a:t>
            </a:r>
            <a:endParaRPr lang="pl-PL"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55448"/>
            <a:ext cx="8147248" cy="1252728"/>
          </a:xfrm>
        </p:spPr>
        <p:txBody>
          <a:bodyPr>
            <a:normAutofit fontScale="90000"/>
          </a:bodyPr>
          <a:lstStyle/>
          <a:p>
            <a:pPr algn="ctr"/>
            <a:r>
              <a:rPr lang="pl-PL" b="1" dirty="0" smtClean="0"/>
              <a:t/>
            </a:r>
            <a:br>
              <a:rPr lang="pl-PL" b="1" dirty="0" smtClean="0"/>
            </a:br>
            <a:r>
              <a:rPr lang="pl-PL" b="1" dirty="0" smtClean="0"/>
              <a:t/>
            </a:r>
            <a:br>
              <a:rPr lang="pl-PL" b="1" dirty="0" smtClean="0"/>
            </a:br>
            <a:r>
              <a:rPr lang="pl-PL" sz="4000" dirty="0" smtClean="0"/>
              <a:t>Ogólne zasady organizacji i funkcjonowania systemów alarmowania</a:t>
            </a:r>
            <a:r>
              <a:rPr lang="pl-PL" dirty="0" smtClean="0"/>
              <a:t/>
            </a:r>
            <a:br>
              <a:rPr lang="pl-PL" dirty="0" smtClean="0"/>
            </a:br>
            <a:r>
              <a:rPr lang="pl-PL" b="1" dirty="0" smtClean="0"/>
              <a:t/>
            </a:r>
            <a:br>
              <a:rPr lang="pl-PL" b="1" dirty="0" smtClean="0"/>
            </a:br>
            <a:endParaRPr lang="pl-PL" dirty="0"/>
          </a:p>
        </p:txBody>
      </p:sp>
      <p:sp>
        <p:nvSpPr>
          <p:cNvPr id="3" name="Symbol zastępczy zawartości 2"/>
          <p:cNvSpPr>
            <a:spLocks noGrp="1"/>
          </p:cNvSpPr>
          <p:nvPr>
            <p:ph idx="1"/>
          </p:nvPr>
        </p:nvSpPr>
        <p:spPr>
          <a:xfrm>
            <a:off x="323528" y="1600200"/>
            <a:ext cx="8424936" cy="5257800"/>
          </a:xfrm>
        </p:spPr>
        <p:txBody>
          <a:bodyPr>
            <a:normAutofit fontScale="55000" lnSpcReduction="20000"/>
          </a:bodyPr>
          <a:lstStyle/>
          <a:p>
            <a:pPr lvl="0" algn="just"/>
            <a:r>
              <a:rPr lang="pl-PL" i="1" dirty="0" smtClean="0">
                <a:latin typeface="Calibri Light" pitchFamily="34" charset="0"/>
                <a:cs typeface="Calibri Light" pitchFamily="34" charset="0"/>
              </a:rPr>
              <a:t> </a:t>
            </a:r>
            <a:r>
              <a:rPr lang="pl-PL" sz="2800" i="1" dirty="0" smtClean="0">
                <a:latin typeface="Calibri Light" pitchFamily="34" charset="0"/>
                <a:cs typeface="Calibri Light" pitchFamily="34" charset="0"/>
              </a:rPr>
              <a:t>Na terenie Polski funkcjonuje jednolity krajowy system wykrywania skażeń i alarmowania zorganizowany w celu zapobiegania skutkom katastrof naturalnych, awarii technicznych, działań terrorystycznych, które mogą spowodować wystąpienie skażeń chemicznych, biologicznych lub promieniotwórczych oraz w celu prowadzenia treningów i ćwiczeń w tym zakresie.</a:t>
            </a:r>
          </a:p>
          <a:p>
            <a:pPr algn="just">
              <a:buNone/>
            </a:pPr>
            <a:endParaRPr lang="pl-PL" sz="2800" i="1" dirty="0" smtClean="0">
              <a:latin typeface="Calibri Light" pitchFamily="34" charset="0"/>
              <a:cs typeface="Calibri Light" pitchFamily="34" charset="0"/>
            </a:endParaRPr>
          </a:p>
          <a:p>
            <a:pPr lvl="0" algn="just"/>
            <a:r>
              <a:rPr lang="pl-PL" sz="2800" i="1" dirty="0" smtClean="0">
                <a:latin typeface="Calibri Light" pitchFamily="34" charset="0"/>
                <a:cs typeface="Calibri Light" pitchFamily="34" charset="0"/>
              </a:rPr>
              <a:t>Nad systemem krajowym sprawuje nadzór Minister Obrony Narodowej, któremu podlega centrum dyspozytorskie w postaci Centralnego Ośrodka Analizy Skażeń Sił Zbrojnych.</a:t>
            </a:r>
          </a:p>
          <a:p>
            <a:pPr algn="just">
              <a:buNone/>
            </a:pPr>
            <a:endParaRPr lang="pl-PL" sz="2800" i="1" dirty="0" smtClean="0">
              <a:latin typeface="Calibri Light" pitchFamily="34" charset="0"/>
              <a:cs typeface="Calibri Light" pitchFamily="34" charset="0"/>
            </a:endParaRPr>
          </a:p>
          <a:p>
            <a:pPr lvl="0" algn="just"/>
            <a:r>
              <a:rPr lang="pl-PL" sz="2800" i="1" dirty="0" smtClean="0">
                <a:latin typeface="Calibri Light" pitchFamily="34" charset="0"/>
                <a:cs typeface="Calibri Light" pitchFamily="34" charset="0"/>
              </a:rPr>
              <a:t>Nad funkcjonowaniem systemów alarmowania w terenie sprawują nadzór wojewodowie, starostowie, prezydenci miast, burmistrzowie i wójtowie, którzy są zarazem Szefami Obrony Cywilnej na podległym im terenie.</a:t>
            </a:r>
          </a:p>
          <a:p>
            <a:pPr algn="just">
              <a:buNone/>
            </a:pPr>
            <a:endParaRPr lang="pl-PL" sz="2800" i="1" dirty="0" smtClean="0">
              <a:latin typeface="Calibri Light" pitchFamily="34" charset="0"/>
              <a:cs typeface="Calibri Light" pitchFamily="34" charset="0"/>
            </a:endParaRPr>
          </a:p>
          <a:p>
            <a:pPr lvl="0" algn="just"/>
            <a:r>
              <a:rPr lang="pl-PL" sz="2800" i="1" dirty="0" smtClean="0">
                <a:latin typeface="Calibri Light" pitchFamily="34" charset="0"/>
                <a:cs typeface="Calibri Light" pitchFamily="34" charset="0"/>
              </a:rPr>
              <a:t>Sygnały alarmowe oraz komunikaty ostrzegawcze i informacyjne przekazywane są ludności za pomocą syren alarmowych mechanicznych i elektronicznych, których pracą sterują centrale alarmowe rozmieszczone we wszystkich większych miastach. Centrale obsługują syreny rozmieszczone </a:t>
            </a:r>
            <a:br>
              <a:rPr lang="pl-PL" sz="2800" i="1" dirty="0" smtClean="0">
                <a:latin typeface="Calibri Light" pitchFamily="34" charset="0"/>
                <a:cs typeface="Calibri Light" pitchFamily="34" charset="0"/>
              </a:rPr>
            </a:br>
            <a:r>
              <a:rPr lang="pl-PL" sz="2800" i="1" dirty="0" smtClean="0">
                <a:latin typeface="Calibri Light" pitchFamily="34" charset="0"/>
                <a:cs typeface="Calibri Light" pitchFamily="34" charset="0"/>
              </a:rPr>
              <a:t>w punktach, z których uzyskuje się maksymalny zasięg słyszalności na obszarach najgęściej zaludnionych.</a:t>
            </a:r>
          </a:p>
          <a:p>
            <a:pPr algn="just">
              <a:buNone/>
            </a:pPr>
            <a:endParaRPr lang="pl-PL" sz="2800" i="1" dirty="0" smtClean="0">
              <a:latin typeface="Calibri Light" pitchFamily="34" charset="0"/>
              <a:cs typeface="Calibri Light" pitchFamily="34" charset="0"/>
            </a:endParaRPr>
          </a:p>
          <a:p>
            <a:pPr lvl="0" algn="just"/>
            <a:r>
              <a:rPr lang="pl-PL" sz="2800" i="1" dirty="0" smtClean="0">
                <a:latin typeface="Calibri Light" pitchFamily="34" charset="0"/>
                <a:cs typeface="Calibri Light" pitchFamily="34" charset="0"/>
              </a:rPr>
              <a:t>Sygnały alarmowe i komunikaty ostrzegawcze mogą być wykorzystane wyłącznie w sytuacji rzeczywistego zagrożenia. Decyzje o ogłoszeniu sygnału alarmowego lub komunikatu ostrzegawczego oraz o ich odwołaniu podejmuje właściwy terytorialnie organ administracji publicznej.</a:t>
            </a:r>
          </a:p>
          <a:p>
            <a:pPr algn="just">
              <a:buNone/>
            </a:pPr>
            <a:r>
              <a:rPr lang="pl-PL" sz="2800" i="1" dirty="0" smtClean="0">
                <a:latin typeface="Calibri Light" pitchFamily="34" charset="0"/>
                <a:cs typeface="Calibri Light" pitchFamily="34" charset="0"/>
              </a:rPr>
              <a:t> </a:t>
            </a:r>
          </a:p>
          <a:p>
            <a:pPr lvl="0" algn="just"/>
            <a:r>
              <a:rPr lang="pl-PL" sz="2800" i="1" dirty="0" smtClean="0">
                <a:latin typeface="Calibri Light" pitchFamily="34" charset="0"/>
                <a:cs typeface="Calibri Light" pitchFamily="34" charset="0"/>
              </a:rPr>
              <a:t>Sygnały alarmowe i komunikaty ostrzegawcze do prowadzenia treningów lub ćwiczeń mogą być wykorzystane po ogłoszeniu takiego zamiaru przez środki masowego przekazu z 24 godzinnym wyprzedzeniem.</a:t>
            </a:r>
          </a:p>
          <a:p>
            <a:pPr algn="just">
              <a:lnSpc>
                <a:spcPct val="170000"/>
              </a:lnSpc>
              <a:buNone/>
            </a:pPr>
            <a:endParaRPr lang="pl-PL"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
            </a:r>
            <a:br>
              <a:rPr lang="pl-PL" dirty="0" smtClean="0"/>
            </a:br>
            <a:r>
              <a:rPr lang="pl-PL" dirty="0" smtClean="0"/>
              <a:t>Telefony alarmowe</a:t>
            </a:r>
            <a:br>
              <a:rPr lang="pl-PL" dirty="0" smtClean="0"/>
            </a:br>
            <a:endParaRPr lang="pl-PL" dirty="0"/>
          </a:p>
        </p:txBody>
      </p:sp>
      <p:pic>
        <p:nvPicPr>
          <p:cNvPr id="4" name="Symbol zastępczy zawartości 3" descr="telefony alarmowe.jpg"/>
          <p:cNvPicPr>
            <a:picLocks noGrp="1" noChangeAspect="1"/>
          </p:cNvPicPr>
          <p:nvPr>
            <p:ph idx="1"/>
          </p:nvPr>
        </p:nvPicPr>
        <p:blipFill>
          <a:blip r:embed="rId2" cstate="print"/>
          <a:stretch>
            <a:fillRect/>
          </a:stretch>
        </p:blipFill>
        <p:spPr>
          <a:xfrm>
            <a:off x="2555776" y="1556793"/>
            <a:ext cx="3888432" cy="5166420"/>
          </a:xfrm>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Zasady wzywania pomocy</a:t>
            </a:r>
            <a:endParaRPr lang="pl-PL" dirty="0"/>
          </a:p>
        </p:txBody>
      </p:sp>
      <p:sp>
        <p:nvSpPr>
          <p:cNvPr id="3" name="Symbol zastępczy zawartości 2"/>
          <p:cNvSpPr>
            <a:spLocks noGrp="1"/>
          </p:cNvSpPr>
          <p:nvPr>
            <p:ph idx="1"/>
          </p:nvPr>
        </p:nvSpPr>
        <p:spPr/>
        <p:txBody>
          <a:bodyPr>
            <a:normAutofit fontScale="70000" lnSpcReduction="20000"/>
          </a:bodyPr>
          <a:lstStyle/>
          <a:p>
            <a:pPr marL="438150" indent="14288" algn="just">
              <a:buNone/>
            </a:pPr>
            <a:r>
              <a:rPr lang="pl-PL" i="1" dirty="0" smtClean="0">
                <a:latin typeface="Calibri Light" pitchFamily="34" charset="0"/>
                <a:cs typeface="Calibri Light" pitchFamily="34" charset="0"/>
              </a:rPr>
              <a:t>W pierwszej kolejności poproś głośno o pomoc kogoś, kto przechodzi obok lub stoi i przygląda się. Możesz zająć się poszkodowanym,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a druga osoba może zadzwonić na numer ratunkowy. Jeśli jesteś sam, zadzwoń natychmiast, a dyspozytor pomoże kierować Twoimi działaniami. Mów spokojnie i odpowiadaj ściśle na pytania dyspozytora. Powiedz:</a:t>
            </a:r>
          </a:p>
          <a:p>
            <a:pPr algn="just"/>
            <a:r>
              <a:rPr lang="pl-PL" b="1" i="1" dirty="0" smtClean="0">
                <a:latin typeface="Calibri Light" pitchFamily="34" charset="0"/>
                <a:cs typeface="Calibri Light" pitchFamily="34" charset="0"/>
              </a:rPr>
              <a:t>CO! </a:t>
            </a:r>
            <a:r>
              <a:rPr lang="pl-PL" i="1" dirty="0" smtClean="0">
                <a:latin typeface="Calibri Light" pitchFamily="34" charset="0"/>
                <a:cs typeface="Calibri Light" pitchFamily="34" charset="0"/>
              </a:rPr>
              <a:t>Co się stało (np. wypadek drogowy, ilość poszkodowanych, ich stan).</a:t>
            </a:r>
          </a:p>
          <a:p>
            <a:pPr algn="just"/>
            <a:r>
              <a:rPr lang="pl-PL" b="1" i="1" dirty="0" smtClean="0">
                <a:latin typeface="Calibri Light" pitchFamily="34" charset="0"/>
                <a:cs typeface="Calibri Light" pitchFamily="34" charset="0"/>
              </a:rPr>
              <a:t>GDZIE! </a:t>
            </a:r>
            <a:r>
              <a:rPr lang="pl-PL" i="1" dirty="0" smtClean="0">
                <a:latin typeface="Calibri Light" pitchFamily="34" charset="0"/>
                <a:cs typeface="Calibri Light" pitchFamily="34" charset="0"/>
              </a:rPr>
              <a:t>(adres, nr drogi, charakterystyczne punkty).</a:t>
            </a:r>
          </a:p>
          <a:p>
            <a:pPr algn="just"/>
            <a:r>
              <a:rPr lang="pl-PL" b="1" i="1" dirty="0" smtClean="0">
                <a:latin typeface="Calibri Light" pitchFamily="34" charset="0"/>
                <a:cs typeface="Calibri Light" pitchFamily="34" charset="0"/>
              </a:rPr>
              <a:t>KTO! </a:t>
            </a:r>
            <a:r>
              <a:rPr lang="pl-PL" i="1" dirty="0" smtClean="0">
                <a:latin typeface="Calibri Light" pitchFamily="34" charset="0"/>
                <a:cs typeface="Calibri Light" pitchFamily="34" charset="0"/>
              </a:rPr>
              <a:t>Kto zgłasza wezwanie pomocy - numer telefonu i dane osobowe.</a:t>
            </a:r>
          </a:p>
          <a:p>
            <a:pPr marL="438150" indent="14288">
              <a:buNone/>
            </a:pPr>
            <a:endParaRPr lang="pl-PL" b="1" i="1" dirty="0" smtClean="0">
              <a:solidFill>
                <a:srgbClr val="FF0000"/>
              </a:solidFill>
              <a:latin typeface="Calibri Light" pitchFamily="34" charset="0"/>
              <a:cs typeface="Calibri Light" pitchFamily="34" charset="0"/>
            </a:endParaRPr>
          </a:p>
          <a:p>
            <a:pPr marL="438150" indent="14288">
              <a:buNone/>
            </a:pPr>
            <a:r>
              <a:rPr lang="pl-PL" b="1" i="1" dirty="0" smtClean="0">
                <a:solidFill>
                  <a:srgbClr val="FF0000"/>
                </a:solidFill>
                <a:latin typeface="Calibri Light" pitchFamily="34" charset="0"/>
                <a:cs typeface="Calibri Light" pitchFamily="34" charset="0"/>
              </a:rPr>
              <a:t>PAMIĘTAJ !!!</a:t>
            </a:r>
            <a:endParaRPr lang="pl-PL" i="1" dirty="0" smtClean="0">
              <a:solidFill>
                <a:srgbClr val="FF0000"/>
              </a:solidFill>
              <a:latin typeface="Calibri Light" pitchFamily="34" charset="0"/>
              <a:cs typeface="Calibri Light" pitchFamily="34" charset="0"/>
            </a:endParaRPr>
          </a:p>
          <a:p>
            <a:pPr marL="438150" indent="14288">
              <a:buNone/>
            </a:pPr>
            <a:r>
              <a:rPr lang="pl-PL" b="1" i="1" cap="small" dirty="0" smtClean="0">
                <a:solidFill>
                  <a:srgbClr val="FF0000"/>
                </a:solidFill>
                <a:latin typeface="Calibri Light" pitchFamily="34" charset="0"/>
                <a:cs typeface="Calibri Light" pitchFamily="34" charset="0"/>
              </a:rPr>
              <a:t>Nie odkładaj pierwszy słuchawki!! Dyspozytor zawsze odkłada słuchawkę pierwszy!!!</a:t>
            </a:r>
            <a:endParaRPr lang="pl-PL" i="1" dirty="0" smtClean="0">
              <a:solidFill>
                <a:srgbClr val="FF0000"/>
              </a:solidFill>
              <a:latin typeface="Calibri Light" pitchFamily="34" charset="0"/>
              <a:cs typeface="Calibri Light" pitchFamily="34" charset="0"/>
            </a:endParaRPr>
          </a:p>
          <a:p>
            <a:pPr>
              <a:buNone/>
            </a:pPr>
            <a:endParaRPr lang="pl-PL"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Apteczka pierwszej pomocy</a:t>
            </a:r>
            <a:endParaRPr lang="pl-PL" dirty="0"/>
          </a:p>
        </p:txBody>
      </p:sp>
      <p:sp>
        <p:nvSpPr>
          <p:cNvPr id="3" name="Symbol zastępczy zawartości 2"/>
          <p:cNvSpPr>
            <a:spLocks noGrp="1"/>
          </p:cNvSpPr>
          <p:nvPr>
            <p:ph idx="1"/>
          </p:nvPr>
        </p:nvSpPr>
        <p:spPr/>
        <p:txBody>
          <a:bodyPr>
            <a:normAutofit fontScale="47500" lnSpcReduction="20000"/>
          </a:bodyPr>
          <a:lstStyle/>
          <a:p>
            <a:pPr marL="438150" indent="14288">
              <a:buNone/>
            </a:pPr>
            <a:r>
              <a:rPr lang="pl-PL" b="1" i="1" dirty="0" smtClean="0">
                <a:latin typeface="Calibri Light" pitchFamily="34" charset="0"/>
                <a:cs typeface="Calibri Light" pitchFamily="34" charset="0"/>
              </a:rPr>
              <a:t>Zalecany skład apteczki osobistej:</a:t>
            </a:r>
            <a:endParaRPr lang="pl-PL" i="1" dirty="0" smtClean="0">
              <a:latin typeface="Calibri Light" pitchFamily="34" charset="0"/>
              <a:cs typeface="Calibri Light" pitchFamily="34" charset="0"/>
            </a:endParaRPr>
          </a:p>
          <a:p>
            <a:pPr lvl="0"/>
            <a:r>
              <a:rPr lang="pl-PL" i="1" dirty="0" smtClean="0">
                <a:latin typeface="Calibri Light" pitchFamily="34" charset="0"/>
                <a:cs typeface="Calibri Light" pitchFamily="34" charset="0"/>
              </a:rPr>
              <a:t>jednorazowe rękawiczki ochronne - 2 pary,</a:t>
            </a:r>
          </a:p>
          <a:p>
            <a:pPr lvl="0"/>
            <a:r>
              <a:rPr lang="pl-PL" i="1" dirty="0" smtClean="0">
                <a:latin typeface="Calibri Light" pitchFamily="34" charset="0"/>
                <a:cs typeface="Calibri Light" pitchFamily="34" charset="0"/>
              </a:rPr>
              <a:t>maseczka do sztucznego oddychania metoda. „usta - usta" - 1 szt.,</a:t>
            </a:r>
          </a:p>
          <a:p>
            <a:pPr lvl="0"/>
            <a:r>
              <a:rPr lang="pl-PL" i="1" dirty="0" smtClean="0">
                <a:latin typeface="Calibri Light" pitchFamily="34" charset="0"/>
                <a:cs typeface="Calibri Light" pitchFamily="34" charset="0"/>
              </a:rPr>
              <a:t>koc termiczny (tzw. .folia życia", .folia NRC") - 1 szt.,</a:t>
            </a:r>
          </a:p>
          <a:p>
            <a:pPr lvl="0"/>
            <a:r>
              <a:rPr lang="pl-PL" i="1" dirty="0" smtClean="0">
                <a:latin typeface="Calibri Light" pitchFamily="34" charset="0"/>
                <a:cs typeface="Calibri Light" pitchFamily="34" charset="0"/>
              </a:rPr>
              <a:t>chusta trójkątna, można zastosować jako bandaż lub temblak - 2 szt.,</a:t>
            </a:r>
          </a:p>
          <a:p>
            <a:pPr lvl="0"/>
            <a:r>
              <a:rPr lang="pl-PL" i="1" dirty="0" smtClean="0">
                <a:latin typeface="Calibri Light" pitchFamily="34" charset="0"/>
                <a:cs typeface="Calibri Light" pitchFamily="34" charset="0"/>
              </a:rPr>
              <a:t>nożyczki ratownicze do rozcięcia ubrania 14,5 cm - 1 szt.,</a:t>
            </a:r>
          </a:p>
          <a:p>
            <a:pPr lvl="0"/>
            <a:r>
              <a:rPr lang="pl-PL" i="1" dirty="0" smtClean="0">
                <a:latin typeface="Calibri Light" pitchFamily="34" charset="0"/>
                <a:cs typeface="Calibri Light" pitchFamily="34" charset="0"/>
              </a:rPr>
              <a:t>bandaż (szerokość 10 cm i 15 cm) - 2 szt.,</a:t>
            </a:r>
          </a:p>
          <a:p>
            <a:pPr lvl="0"/>
            <a:r>
              <a:rPr lang="pl-PL" i="1" dirty="0" smtClean="0">
                <a:latin typeface="Calibri Light" pitchFamily="34" charset="0"/>
                <a:cs typeface="Calibri Light" pitchFamily="34" charset="0"/>
              </a:rPr>
              <a:t>opaska elastyczna o szerokości 8 cm - 3 szt.,</a:t>
            </a:r>
          </a:p>
          <a:p>
            <a:pPr lvl="0"/>
            <a:r>
              <a:rPr lang="pl-PL" i="1" dirty="0" smtClean="0">
                <a:latin typeface="Calibri Light" pitchFamily="34" charset="0"/>
                <a:cs typeface="Calibri Light" pitchFamily="34" charset="0"/>
              </a:rPr>
              <a:t>jałowa gaza (1 m ) - 1 szt.,</a:t>
            </a:r>
          </a:p>
          <a:p>
            <a:pPr lvl="0"/>
            <a:r>
              <a:rPr lang="pl-PL" i="1" dirty="0" smtClean="0">
                <a:latin typeface="Calibri Light" pitchFamily="34" charset="0"/>
                <a:cs typeface="Calibri Light" pitchFamily="34" charset="0"/>
              </a:rPr>
              <a:t>bandaż dziany (paska dziana) - minimum 5 szt.,</a:t>
            </a:r>
          </a:p>
          <a:p>
            <a:pPr lvl="0"/>
            <a:r>
              <a:rPr lang="pl-PL" i="1" dirty="0" smtClean="0">
                <a:latin typeface="Calibri Light" pitchFamily="34" charset="0"/>
                <a:cs typeface="Calibri Light" pitchFamily="34" charset="0"/>
              </a:rPr>
              <a:t>opatrunek indywidualny G - 1 szt.,</a:t>
            </a:r>
          </a:p>
          <a:p>
            <a:pPr lvl="0"/>
            <a:r>
              <a:rPr lang="pl-PL" i="1" dirty="0" smtClean="0">
                <a:latin typeface="Calibri Light" pitchFamily="34" charset="0"/>
                <a:cs typeface="Calibri Light" pitchFamily="34" charset="0"/>
              </a:rPr>
              <a:t>opatrunek indywidualny M - 3 szt.,</a:t>
            </a:r>
          </a:p>
          <a:p>
            <a:pPr lvl="0"/>
            <a:r>
              <a:rPr lang="pl-PL" i="1" dirty="0" smtClean="0">
                <a:latin typeface="Calibri Light" pitchFamily="34" charset="0"/>
                <a:cs typeface="Calibri Light" pitchFamily="34" charset="0"/>
              </a:rPr>
              <a:t>gaziki (10x10 cm) - 4 szt.,</a:t>
            </a:r>
          </a:p>
          <a:p>
            <a:pPr lvl="0"/>
            <a:r>
              <a:rPr lang="pl-PL" i="1" dirty="0" smtClean="0">
                <a:latin typeface="Calibri Light" pitchFamily="34" charset="0"/>
                <a:cs typeface="Calibri Light" pitchFamily="34" charset="0"/>
              </a:rPr>
              <a:t>plaster 500x2,5 cm - 1 szt.,</a:t>
            </a:r>
          </a:p>
          <a:p>
            <a:pPr lvl="0"/>
            <a:r>
              <a:rPr lang="pl-PL" i="1" dirty="0" smtClean="0">
                <a:latin typeface="Calibri Light" pitchFamily="34" charset="0"/>
                <a:cs typeface="Calibri Light" pitchFamily="34" charset="0"/>
              </a:rPr>
              <a:t>plastry 10x6 cm - 8 szt.,</a:t>
            </a:r>
          </a:p>
          <a:p>
            <a:pPr lvl="0"/>
            <a:r>
              <a:rPr lang="pl-PL" i="1" dirty="0" smtClean="0">
                <a:latin typeface="Calibri Light" pitchFamily="34" charset="0"/>
                <a:cs typeface="Calibri Light" pitchFamily="34" charset="0"/>
              </a:rPr>
              <a:t>sól fizjologiczna, roztwór 0,9 % w ampułce 10 ml - 3 szt.,</a:t>
            </a:r>
          </a:p>
          <a:p>
            <a:pPr lvl="0"/>
            <a:r>
              <a:rPr lang="pl-PL" i="1" dirty="0" smtClean="0">
                <a:latin typeface="Calibri Light" pitchFamily="34" charset="0"/>
                <a:cs typeface="Calibri Light" pitchFamily="34" charset="0"/>
              </a:rPr>
              <a:t>agrafka - 3 szt.,</a:t>
            </a:r>
          </a:p>
          <a:p>
            <a:pPr lvl="0"/>
            <a:r>
              <a:rPr lang="pl-PL" i="1" dirty="0" smtClean="0">
                <a:latin typeface="Calibri Light" pitchFamily="34" charset="0"/>
                <a:cs typeface="Calibri Light" pitchFamily="34" charset="0"/>
              </a:rPr>
              <a:t>informacja dotycząca zasad udzielania pierwszej pomocy przedmedycznej,</a:t>
            </a:r>
          </a:p>
          <a:p>
            <a:pPr lvl="0"/>
            <a:r>
              <a:rPr lang="pl-PL" i="1" dirty="0" smtClean="0">
                <a:latin typeface="Calibri Light" pitchFamily="34" charset="0"/>
                <a:cs typeface="Calibri Light" pitchFamily="34" charset="0"/>
              </a:rPr>
              <a:t>spis telefonów alarmowych.</a:t>
            </a:r>
          </a:p>
          <a:p>
            <a:endParaRPr lang="pl-PL" i="1" dirty="0" smtClean="0">
              <a:latin typeface="Calibri Light" pitchFamily="34" charset="0"/>
              <a:cs typeface="Calibri Light" pitchFamily="34" charset="0"/>
            </a:endParaRPr>
          </a:p>
          <a:p>
            <a:pPr marL="438150" indent="14288">
              <a:buNone/>
            </a:pPr>
            <a:r>
              <a:rPr lang="pl-PL" b="1" i="1" dirty="0" smtClean="0">
                <a:latin typeface="Calibri Light" pitchFamily="34" charset="0"/>
                <a:cs typeface="Calibri Light" pitchFamily="34" charset="0"/>
              </a:rPr>
              <a:t>Zawartość powinna być spakowana w zasobnik (np. torba, chlebak, duża saszetka) umożliwiający przenoszenie wyposażenia apteczki oraz szybkie wydostanie niezbędnych przedmiotów.</a:t>
            </a:r>
          </a:p>
          <a:p>
            <a:pPr>
              <a:buNone/>
            </a:pPr>
            <a:endParaRPr lang="pl-PL" i="1" dirty="0">
              <a:latin typeface="Calibri Light" pitchFamily="34" charset="0"/>
              <a:cs typeface="Calibri Light"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
            </a:r>
            <a:br>
              <a:rPr lang="pl-PL" dirty="0" smtClean="0"/>
            </a:br>
            <a:r>
              <a:rPr lang="pl-PL" dirty="0" smtClean="0"/>
              <a:t/>
            </a:r>
            <a:br>
              <a:rPr lang="pl-PL" dirty="0" smtClean="0"/>
            </a:br>
            <a:r>
              <a:rPr lang="pl-PL" sz="4000" dirty="0" smtClean="0"/>
              <a:t>Bezpieczeństwo podczas udzielania pomocy</a:t>
            </a:r>
            <a:r>
              <a:rPr lang="pl-PL" dirty="0" smtClean="0"/>
              <a:t/>
            </a:r>
            <a:br>
              <a:rPr lang="pl-PL" dirty="0" smtClean="0"/>
            </a:br>
            <a:r>
              <a:rPr lang="pl-PL" dirty="0" smtClean="0"/>
              <a:t> </a:t>
            </a:r>
            <a:br>
              <a:rPr lang="pl-PL" dirty="0" smtClean="0"/>
            </a:br>
            <a:endParaRPr lang="pl-PL" dirty="0"/>
          </a:p>
        </p:txBody>
      </p:sp>
      <p:sp>
        <p:nvSpPr>
          <p:cNvPr id="3" name="Symbol zastępczy zawartości 2"/>
          <p:cNvSpPr>
            <a:spLocks noGrp="1"/>
          </p:cNvSpPr>
          <p:nvPr>
            <p:ph idx="1"/>
          </p:nvPr>
        </p:nvSpPr>
        <p:spPr/>
        <p:txBody>
          <a:bodyPr>
            <a:normAutofit fontScale="85000" lnSpcReduction="10000"/>
          </a:bodyPr>
          <a:lstStyle/>
          <a:p>
            <a:pPr marL="438150" indent="14288" algn="just">
              <a:buNone/>
            </a:pPr>
            <a:r>
              <a:rPr lang="pl-PL" i="1" dirty="0" smtClean="0">
                <a:latin typeface="Calibri Light" pitchFamily="34" charset="0"/>
                <a:cs typeface="Calibri Light" pitchFamily="34" charset="0"/>
              </a:rPr>
              <a:t>Nie narażaj się na ryzyko wykonując niepewne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i nieprzemyślane działania. Niebezpieczeństwo może stanowić np. wypadek drogowy, pożar, tonięcie, akty agresji czy nawet obawa przed zarażeniem się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w kontakcie z poszkodowanym. Zawsze powinniśmy używać środków ochrony osobistej takich jak: rękawiczki jednorazowe, maseczka do sztucznego oddychania czy okulary ochronne.</a:t>
            </a:r>
          </a:p>
          <a:p>
            <a:pPr algn="just">
              <a:buNone/>
            </a:pPr>
            <a:r>
              <a:rPr lang="pl-PL" i="1" dirty="0" smtClean="0">
                <a:latin typeface="Calibri Light" pitchFamily="34" charset="0"/>
                <a:cs typeface="Calibri Light" pitchFamily="34" charset="0"/>
              </a:rPr>
              <a:t> </a:t>
            </a:r>
          </a:p>
          <a:p>
            <a:pPr marL="438150" indent="14288" algn="just">
              <a:buNone/>
            </a:pPr>
            <a:r>
              <a:rPr lang="pl-PL" i="1" dirty="0" smtClean="0">
                <a:latin typeface="Calibri Light" pitchFamily="34" charset="0"/>
                <a:cs typeface="Calibri Light" pitchFamily="34" charset="0"/>
              </a:rPr>
              <a:t>Chroń siebie i poszkodowanego oraz oceń bezpieczeństwo!! Uznawaj, że wszystkie materiały biologiczne są zakaźne!!</a:t>
            </a:r>
          </a:p>
          <a:p>
            <a:pPr>
              <a:buNone/>
            </a:pPr>
            <a:endParaRPr lang="pl-PL"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Podstawowe zabiegi ratujące życie</a:t>
            </a:r>
            <a:endParaRPr lang="pl-PL" dirty="0"/>
          </a:p>
        </p:txBody>
      </p:sp>
      <p:sp>
        <p:nvSpPr>
          <p:cNvPr id="3" name="Symbol zastępczy zawartości 2"/>
          <p:cNvSpPr>
            <a:spLocks noGrp="1"/>
          </p:cNvSpPr>
          <p:nvPr>
            <p:ph idx="1"/>
          </p:nvPr>
        </p:nvSpPr>
        <p:spPr/>
        <p:txBody>
          <a:bodyPr>
            <a:normAutofit fontScale="40000" lnSpcReduction="20000"/>
          </a:bodyPr>
          <a:lstStyle/>
          <a:p>
            <a:pPr marL="438150" lvl="0" indent="14288" algn="just">
              <a:buNone/>
            </a:pPr>
            <a:r>
              <a:rPr lang="pl-PL" i="1" dirty="0" smtClean="0">
                <a:latin typeface="Calibri Light" pitchFamily="34" charset="0"/>
                <a:cs typeface="Calibri Light" pitchFamily="34" charset="0"/>
              </a:rPr>
              <a:t>Sprawdź, czy poszkodowany i TY jesteście bezpieczni.</a:t>
            </a:r>
          </a:p>
          <a:p>
            <a:pPr marL="438150" lvl="0" indent="14288" algn="just">
              <a:buNone/>
            </a:pPr>
            <a:r>
              <a:rPr lang="pl-PL" i="1" dirty="0" smtClean="0">
                <a:latin typeface="Calibri Light" pitchFamily="34" charset="0"/>
                <a:cs typeface="Calibri Light" pitchFamily="34" charset="0"/>
              </a:rPr>
              <a:t>Sprawdź reakcje. poszkodowanego. Potrząśnij delikatnie za ramie. i głośno zapytaj: „Słyszysz mnie, czy wszystko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w porządku?"</a:t>
            </a:r>
          </a:p>
          <a:p>
            <a:pPr lvl="0" algn="just">
              <a:buNone/>
            </a:pPr>
            <a:r>
              <a:rPr lang="pl-PL" i="1" dirty="0" smtClean="0">
                <a:latin typeface="Calibri Light" pitchFamily="34" charset="0"/>
                <a:cs typeface="Calibri Light" pitchFamily="34" charset="0"/>
              </a:rPr>
              <a:t/>
            </a:r>
            <a:br>
              <a:rPr lang="pl-PL" i="1" dirty="0" smtClean="0">
                <a:latin typeface="Calibri Light" pitchFamily="34" charset="0"/>
                <a:cs typeface="Calibri Light" pitchFamily="34" charset="0"/>
              </a:rPr>
            </a:br>
            <a:r>
              <a:rPr lang="pl-PL" b="1" i="1" dirty="0" smtClean="0">
                <a:latin typeface="Calibri Light" pitchFamily="34" charset="0"/>
                <a:cs typeface="Calibri Light" pitchFamily="34" charset="0"/>
              </a:rPr>
              <a:t>Jeżeli reaguje:</a:t>
            </a:r>
          </a:p>
          <a:p>
            <a:pPr algn="just"/>
            <a:r>
              <a:rPr lang="pl-PL" i="1" dirty="0" smtClean="0">
                <a:latin typeface="Calibri Light" pitchFamily="34" charset="0"/>
                <a:cs typeface="Calibri Light" pitchFamily="34" charset="0"/>
              </a:rPr>
              <a:t>zostaw poszkodowanego i w pozycji w jakiej go zastałeś, pod warunkiem że nie zagraża mu żadne niebezpieczeństwo,</a:t>
            </a:r>
          </a:p>
          <a:p>
            <a:pPr lvl="0" algn="just"/>
            <a:r>
              <a:rPr lang="pl-PL" i="1" dirty="0" smtClean="0">
                <a:latin typeface="Calibri Light" pitchFamily="34" charset="0"/>
                <a:cs typeface="Calibri Light" pitchFamily="34" charset="0"/>
              </a:rPr>
              <a:t>dowiedz się jak najwięcej (od poszkodowanego lub świadków) na temat zdarzenia i wezwij pomoc, regularnie oceniaj jego stan.</a:t>
            </a:r>
          </a:p>
          <a:p>
            <a:pPr lvl="0" algn="just"/>
            <a:endParaRPr lang="pl-PL" i="1" dirty="0" smtClean="0">
              <a:latin typeface="Calibri Light" pitchFamily="34" charset="0"/>
              <a:cs typeface="Calibri Light" pitchFamily="34" charset="0"/>
            </a:endParaRPr>
          </a:p>
          <a:p>
            <a:pPr marL="438150" indent="14288" algn="just">
              <a:buNone/>
            </a:pPr>
            <a:r>
              <a:rPr lang="pl-PL" b="1" i="1" dirty="0" smtClean="0">
                <a:latin typeface="Calibri Light" pitchFamily="34" charset="0"/>
                <a:cs typeface="Calibri Light" pitchFamily="34" charset="0"/>
              </a:rPr>
              <a:t>Jeżeli nie reaguje:</a:t>
            </a:r>
          </a:p>
          <a:p>
            <a:pPr lvl="0" algn="just"/>
            <a:r>
              <a:rPr lang="pl-PL" i="1" dirty="0" smtClean="0">
                <a:latin typeface="Calibri Light" pitchFamily="34" charset="0"/>
                <a:cs typeface="Calibri Light" pitchFamily="34" charset="0"/>
              </a:rPr>
              <a:t>głośno zawołaj o pomoc,</a:t>
            </a:r>
          </a:p>
          <a:p>
            <a:pPr lvl="0" algn="just"/>
            <a:r>
              <a:rPr lang="pl-PL" i="1" dirty="0" smtClean="0">
                <a:latin typeface="Calibri Light" pitchFamily="34" charset="0"/>
                <a:cs typeface="Calibri Light" pitchFamily="34" charset="0"/>
              </a:rPr>
              <a:t>odwrócić poszkodowanego na plecy, po czym udrożnij drogi oddechowe poprzez odgięcie głowy i uniesienie żuchwy.</a:t>
            </a:r>
          </a:p>
          <a:p>
            <a:pPr marL="438150" lvl="0" indent="14288" algn="just">
              <a:buNone/>
            </a:pPr>
            <a:r>
              <a:rPr lang="pl-PL" i="1" dirty="0" smtClean="0">
                <a:latin typeface="Calibri Light" pitchFamily="34" charset="0"/>
                <a:cs typeface="Calibri Light" pitchFamily="34" charset="0"/>
              </a:rPr>
              <a:t>Utrzymując drożność dróg oddechowych wzrokiem, słuchem i dotykiem oceń, czy występuje prawidłowy oddech. Szukaj oznak życia takich jak szmery oddechowe, staraj się wyczuć ruch powietrza na swoim pliczku. W pierwszych minutach po zatrzymaniu pracy serca (zatrzymaniu krążenia) poszkodowany może słabo oddychać lub wykorzystywać głośne, niejednoznaczne, pojedyncze westchnięcia. Nie należy ich mylić z prawidłowym oddychaniem. Na ocenianie wzrokiem, słuchem i dotykiem przeznacz nie więcej niż 10 sekund. Jeżeli masz jakiekolwiek wątpliwości czy oddech jest prawidłowy, działaj tak, jakby był nieprawidłowy.</a:t>
            </a:r>
          </a:p>
          <a:p>
            <a:pPr lvl="0" algn="just"/>
            <a:endParaRPr lang="pl-PL" i="1" dirty="0" smtClean="0">
              <a:latin typeface="Calibri Light" pitchFamily="34" charset="0"/>
              <a:cs typeface="Calibri Light" pitchFamily="34" charset="0"/>
            </a:endParaRPr>
          </a:p>
          <a:p>
            <a:pPr lvl="0" algn="just"/>
            <a:r>
              <a:rPr lang="pl-PL" b="1" i="1" dirty="0" smtClean="0">
                <a:latin typeface="Calibri Light" pitchFamily="34" charset="0"/>
                <a:cs typeface="Calibri Light" pitchFamily="34" charset="0"/>
              </a:rPr>
              <a:t>Jeżeli oddech jest prawidłowy:</a:t>
            </a:r>
          </a:p>
          <a:p>
            <a:pPr lvl="0" algn="just"/>
            <a:r>
              <a:rPr lang="pl-PL" i="1" dirty="0" smtClean="0">
                <a:latin typeface="Calibri Light" pitchFamily="34" charset="0"/>
                <a:cs typeface="Calibri Light" pitchFamily="34" charset="0"/>
              </a:rPr>
              <a:t>ułóż poszkodowanego w pozycji bezpiecznej,</a:t>
            </a:r>
          </a:p>
          <a:p>
            <a:pPr lvl="0" algn="just"/>
            <a:r>
              <a:rPr lang="pl-PL" i="1" dirty="0" smtClean="0">
                <a:latin typeface="Calibri Light" pitchFamily="34" charset="0"/>
                <a:cs typeface="Calibri Light" pitchFamily="34" charset="0"/>
              </a:rPr>
              <a:t>wyślij kogoś (np. innego świadka zdarzenia) lub sam udaj się po pomoc (wezwij pogotowie). Jeżeli jesteś sam, zostaw poszkodowanego i sam udaj się wezwać służby ratunkowe,</a:t>
            </a:r>
          </a:p>
          <a:p>
            <a:pPr lvl="0" algn="just"/>
            <a:r>
              <a:rPr lang="pl-PL" i="1" dirty="0" smtClean="0">
                <a:latin typeface="Calibri Light" pitchFamily="34" charset="0"/>
                <a:cs typeface="Calibri Light" pitchFamily="34" charset="0"/>
              </a:rPr>
              <a:t>pamiętaj - aby stale kontrolować czynności życiowe poszkodowanego (oddech) oraz chronić go przed utrata. ciepła. Sprawdzaj oddech co minut? do czasu przybycia pomocy</a:t>
            </a:r>
          </a:p>
          <a:p>
            <a:pPr>
              <a:buNone/>
            </a:pPr>
            <a:endParaRPr lang="pl-PL"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Podstawowe zabiegi resuscytacyjne u osób dorosłych</a:t>
            </a:r>
            <a:endParaRPr lang="pl-PL" dirty="0"/>
          </a:p>
        </p:txBody>
      </p:sp>
      <p:sp>
        <p:nvSpPr>
          <p:cNvPr id="6" name="Prostokąt 5"/>
          <p:cNvSpPr/>
          <p:nvPr/>
        </p:nvSpPr>
        <p:spPr>
          <a:xfrm>
            <a:off x="1619672" y="1628800"/>
            <a:ext cx="3312368" cy="43204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pl-PL"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NIE REAGUJE?</a:t>
            </a:r>
            <a:endParaRPr lang="pl-PL"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Prostokąt 6"/>
          <p:cNvSpPr/>
          <p:nvPr/>
        </p:nvSpPr>
        <p:spPr>
          <a:xfrm>
            <a:off x="5220072" y="2060848"/>
            <a:ext cx="302433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Głośno wołaj o pomoc</a:t>
            </a:r>
            <a:endParaRPr lang="pl-PL" dirty="0"/>
          </a:p>
        </p:txBody>
      </p:sp>
      <p:sp>
        <p:nvSpPr>
          <p:cNvPr id="12" name="Symbol zastępczy zawartości 11"/>
          <p:cNvSpPr>
            <a:spLocks noGrp="1"/>
          </p:cNvSpPr>
          <p:nvPr>
            <p:ph idx="1"/>
          </p:nvPr>
        </p:nvSpPr>
        <p:spPr>
          <a:xfrm>
            <a:off x="1619672" y="2420888"/>
            <a:ext cx="3312368" cy="79208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noAutofit/>
          </a:bodyPr>
          <a:lstStyle/>
          <a:p>
            <a:pPr algn="ctr">
              <a:buNone/>
            </a:pPr>
            <a:r>
              <a:rPr lang="pl-PL"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UDROŻNIJ DROGI ODDECHOWE </a:t>
            </a:r>
            <a:br>
              <a:rPr lang="pl-PL"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pl-PL"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 SPRAWDŹ ODDECH</a:t>
            </a:r>
            <a:endParaRPr lang="pl-PL"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Prostokąt 12"/>
          <p:cNvSpPr/>
          <p:nvPr/>
        </p:nvSpPr>
        <p:spPr>
          <a:xfrm>
            <a:off x="5364088" y="4221088"/>
            <a:ext cx="302433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Zadzwoń pod numer 112</a:t>
            </a:r>
            <a:endParaRPr lang="pl-PL" dirty="0"/>
          </a:p>
        </p:txBody>
      </p:sp>
      <p:sp>
        <p:nvSpPr>
          <p:cNvPr id="14" name="Prostokąt 13"/>
          <p:cNvSpPr/>
          <p:nvPr/>
        </p:nvSpPr>
        <p:spPr>
          <a:xfrm>
            <a:off x="1619672" y="3573016"/>
            <a:ext cx="3384376" cy="64807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pl-PL"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BRAK OODECHU LUB ODDECH NIEPRAWIDŁOWYC</a:t>
            </a:r>
            <a:endParaRPr lang="pl-PL"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5" name="Prostokąt 14"/>
          <p:cNvSpPr/>
          <p:nvPr/>
        </p:nvSpPr>
        <p:spPr>
          <a:xfrm>
            <a:off x="1619672" y="4653136"/>
            <a:ext cx="3384376" cy="50405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30 UCIŚNIĘĆ KLATKI PIERSIOWEJ</a:t>
            </a:r>
            <a:endParaRPr lang="pl-PL"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6" name="Prostokąt 15"/>
          <p:cNvSpPr/>
          <p:nvPr/>
        </p:nvSpPr>
        <p:spPr>
          <a:xfrm>
            <a:off x="1619672" y="5517232"/>
            <a:ext cx="3456384" cy="936104"/>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 WDECHY RATOWNICZE</a:t>
            </a:r>
            <a:br>
              <a:rPr lang="pl-PL"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pl-PL"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30 UCIŚNIĘĆ KLATKI PIERSIOWEJ</a:t>
            </a:r>
            <a:endParaRPr lang="pl-PL"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cxnSp>
        <p:nvCxnSpPr>
          <p:cNvPr id="18" name="Łącznik prosty ze strzałką 17"/>
          <p:cNvCxnSpPr>
            <a:stCxn id="6" idx="2"/>
            <a:endCxn id="12" idx="0"/>
          </p:cNvCxnSpPr>
          <p:nvPr/>
        </p:nvCxnSpPr>
        <p:spPr>
          <a:xfrm>
            <a:off x="3275856" y="2060848"/>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Strzałka w dół 34"/>
          <p:cNvSpPr/>
          <p:nvPr/>
        </p:nvSpPr>
        <p:spPr>
          <a:xfrm>
            <a:off x="3131840" y="2060848"/>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0" name="Strzałka w dół 39"/>
          <p:cNvSpPr/>
          <p:nvPr/>
        </p:nvSpPr>
        <p:spPr>
          <a:xfrm>
            <a:off x="3131840" y="3212976"/>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1" name="Strzałka w dół 40"/>
          <p:cNvSpPr/>
          <p:nvPr/>
        </p:nvSpPr>
        <p:spPr>
          <a:xfrm>
            <a:off x="3131840" y="4221088"/>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2" name="Strzałka w dół 41"/>
          <p:cNvSpPr/>
          <p:nvPr/>
        </p:nvSpPr>
        <p:spPr>
          <a:xfrm>
            <a:off x="3203848" y="5157192"/>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3" name="Prążkowana strzałka w prawo 42"/>
          <p:cNvSpPr/>
          <p:nvPr/>
        </p:nvSpPr>
        <p:spPr>
          <a:xfrm>
            <a:off x="3635896" y="2204864"/>
            <a:ext cx="1512168" cy="45719"/>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4" name="Prążkowana strzałka w prawo 43"/>
          <p:cNvSpPr/>
          <p:nvPr/>
        </p:nvSpPr>
        <p:spPr>
          <a:xfrm>
            <a:off x="3635896" y="4437112"/>
            <a:ext cx="1656184" cy="45719"/>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Pozycja bezpieczna</a:t>
            </a:r>
            <a:endParaRPr lang="pl-PL" dirty="0"/>
          </a:p>
        </p:txBody>
      </p:sp>
      <p:sp>
        <p:nvSpPr>
          <p:cNvPr id="3" name="Symbol zastępczy zawartości 2"/>
          <p:cNvSpPr>
            <a:spLocks noGrp="1"/>
          </p:cNvSpPr>
          <p:nvPr>
            <p:ph idx="1"/>
          </p:nvPr>
        </p:nvSpPr>
        <p:spPr/>
        <p:txBody>
          <a:bodyPr>
            <a:normAutofit fontScale="47500" lnSpcReduction="20000"/>
          </a:bodyPr>
          <a:lstStyle/>
          <a:p>
            <a:pPr marL="438150" indent="14288" algn="just">
              <a:buNone/>
            </a:pPr>
            <a:r>
              <a:rPr lang="pl-PL" b="1" i="1" dirty="0" smtClean="0">
                <a:latin typeface="Calibri Light" pitchFamily="34" charset="0"/>
                <a:cs typeface="Calibri Light" pitchFamily="34" charset="0"/>
              </a:rPr>
              <a:t>Europejska Rada Resuscytacji (ERC) zaleca następującą sekwencję postępowania w celu ułożenia poszkodowanego w pozycji bezpiecznej:</a:t>
            </a:r>
          </a:p>
          <a:p>
            <a:pPr lvl="0" algn="just"/>
            <a:endParaRPr lang="pl-PL" i="1" dirty="0" smtClean="0">
              <a:latin typeface="Calibri Light" pitchFamily="34" charset="0"/>
              <a:cs typeface="Calibri Light" pitchFamily="34" charset="0"/>
            </a:endParaRPr>
          </a:p>
          <a:p>
            <a:pPr algn="just"/>
            <a:r>
              <a:rPr lang="pl-PL" i="1" dirty="0" smtClean="0">
                <a:latin typeface="Calibri Light" pitchFamily="34" charset="0"/>
                <a:cs typeface="Calibri Light" pitchFamily="34" charset="0"/>
              </a:rPr>
              <a:t>Zdejmij okulary poszkodowanemu. Uklęknij przy poszkodowanym i upewnij się, że obie nogi są wyprostowane.</a:t>
            </a:r>
          </a:p>
          <a:p>
            <a:pPr lvl="0" algn="just"/>
            <a:r>
              <a:rPr lang="pl-PL" i="1" dirty="0" smtClean="0">
                <a:latin typeface="Calibri Light" pitchFamily="34" charset="0"/>
                <a:cs typeface="Calibri Light" pitchFamily="34" charset="0"/>
              </a:rPr>
              <a:t>Rękę bliższą Tobie ułóż pod katem prostym w stosunku do ciała, a następnie zegnij w łokciu pod kątem prostym tak, aby dłoń ręki była skierowana do góry.</a:t>
            </a:r>
          </a:p>
          <a:p>
            <a:pPr algn="just">
              <a:buNone/>
            </a:pPr>
            <a:r>
              <a:rPr lang="pl-PL" i="1" dirty="0" smtClean="0">
                <a:latin typeface="Calibri Light" pitchFamily="34" charset="0"/>
                <a:cs typeface="Calibri Light" pitchFamily="34" charset="0"/>
              </a:rPr>
              <a:t> </a:t>
            </a:r>
          </a:p>
          <a:p>
            <a:pPr lvl="0" algn="just"/>
            <a:r>
              <a:rPr lang="pl-PL" i="1" dirty="0" smtClean="0">
                <a:latin typeface="Calibri Light" pitchFamily="34" charset="0"/>
                <a:cs typeface="Calibri Light" pitchFamily="34" charset="0"/>
              </a:rPr>
              <a:t>Dalszą rękę połóż w poprzek klatki piersiowej i przytrzymaj stronę grzbietową przy bliższym Tobie policzku.</a:t>
            </a:r>
          </a:p>
          <a:p>
            <a:pPr lvl="0" algn="just"/>
            <a:r>
              <a:rPr lang="pl-PL" i="1" dirty="0" smtClean="0">
                <a:latin typeface="Calibri Light" pitchFamily="34" charset="0"/>
                <a:cs typeface="Calibri Light" pitchFamily="34" charset="0"/>
              </a:rPr>
              <a:t>Drugą swoją rękę złap za dalszą kończynę dolną tuż powyżej kolana i podciągnij ku górze, nie odrywając stopy od podłoża.</a:t>
            </a:r>
          </a:p>
          <a:p>
            <a:pPr lvl="0" algn="just"/>
            <a:r>
              <a:rPr lang="pl-PL" i="1" dirty="0" smtClean="0">
                <a:latin typeface="Calibri Light" pitchFamily="34" charset="0"/>
                <a:cs typeface="Calibri Light" pitchFamily="34" charset="0"/>
              </a:rPr>
              <a:t>Przytrzymaj dłoń dociśniętą do policzka, pociągnij za dalszą kończynę dolną tak, aby ratowany obrócił się na bok w twoim kierunku.</a:t>
            </a:r>
          </a:p>
          <a:p>
            <a:pPr algn="just"/>
            <a:r>
              <a:rPr lang="pl-PL" i="1" dirty="0" smtClean="0">
                <a:latin typeface="Calibri Light" pitchFamily="34" charset="0"/>
                <a:cs typeface="Calibri Light" pitchFamily="34" charset="0"/>
              </a:rPr>
              <a:t> Ułóż    kończynę,     za     którą przetaczałeś poszkodowanego w taki sposób, aby staw kolanowy, jak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i biodrowy były zgięte pod kątem prostym.</a:t>
            </a:r>
          </a:p>
          <a:p>
            <a:pPr lvl="0" algn="just"/>
            <a:r>
              <a:rPr lang="pl-PL" i="1" dirty="0" smtClean="0">
                <a:latin typeface="Calibri Light" pitchFamily="34" charset="0"/>
                <a:cs typeface="Calibri Light" pitchFamily="34" charset="0"/>
              </a:rPr>
              <a:t>Odegnij głowę ratowanego ku tyłowi, aby drogi oddechowe były drożne.</a:t>
            </a:r>
          </a:p>
          <a:p>
            <a:pPr lvl="0" algn="just"/>
            <a:r>
              <a:rPr lang="pl-PL" i="1" dirty="0" smtClean="0">
                <a:latin typeface="Calibri Light" pitchFamily="34" charset="0"/>
                <a:cs typeface="Calibri Light" pitchFamily="34" charset="0"/>
              </a:rPr>
              <a:t>Przytrzymaj dłoń dociśniętą do policzka, pociągnij za dalszą kończynę dolną tak, aby ratowany obrócił się na bok w twoim kierunku.</a:t>
            </a:r>
          </a:p>
          <a:p>
            <a:pPr algn="just"/>
            <a:r>
              <a:rPr lang="pl-PL" i="1" dirty="0" smtClean="0">
                <a:latin typeface="Calibri Light" pitchFamily="34" charset="0"/>
                <a:cs typeface="Calibri Light" pitchFamily="34" charset="0"/>
              </a:rPr>
              <a:t> Gdy jest to konieczne, ułóż rękę ratowanego pod policzkiem tak, by utrzymać głowę w odgięciu.</a:t>
            </a:r>
            <a:endParaRPr lang="pl-PL" i="1" dirty="0">
              <a:latin typeface="Calibri Light" pitchFamily="34" charset="0"/>
              <a:cs typeface="Calibri Light"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Sztuczne oddychanie metoda. „usta - </a:t>
            </a:r>
            <a:r>
              <a:rPr lang="pl-PL" dirty="0" err="1" smtClean="0"/>
              <a:t>usta</a:t>
            </a:r>
            <a:r>
              <a:rPr lang="pl-PL" dirty="0" smtClean="0"/>
              <a:t>" i „usta -nos"</a:t>
            </a:r>
            <a:endParaRPr lang="pl-PL" dirty="0"/>
          </a:p>
        </p:txBody>
      </p:sp>
      <p:sp>
        <p:nvSpPr>
          <p:cNvPr id="3" name="Symbol zastępczy zawartości 2"/>
          <p:cNvSpPr>
            <a:spLocks noGrp="1"/>
          </p:cNvSpPr>
          <p:nvPr>
            <p:ph idx="1"/>
          </p:nvPr>
        </p:nvSpPr>
        <p:spPr/>
        <p:txBody>
          <a:bodyPr>
            <a:normAutofit fontScale="40000" lnSpcReduction="20000"/>
          </a:bodyPr>
          <a:lstStyle/>
          <a:p>
            <a:endParaRPr lang="pl-PL" dirty="0" smtClean="0"/>
          </a:p>
          <a:p>
            <a:pPr marL="438150" indent="14288" algn="just">
              <a:buNone/>
            </a:pPr>
            <a:r>
              <a:rPr lang="pl-PL" sz="3500" i="1" dirty="0" smtClean="0">
                <a:latin typeface="Calibri Light" pitchFamily="34" charset="0"/>
                <a:cs typeface="Calibri Light" pitchFamily="34" charset="0"/>
              </a:rPr>
              <a:t>Aby przeprowadzić sztuczne oddychanie metodą usta - usta" należy: </a:t>
            </a:r>
          </a:p>
          <a:p>
            <a:pPr algn="just"/>
            <a:r>
              <a:rPr lang="pl-PL" sz="3500" i="1" dirty="0" smtClean="0">
                <a:latin typeface="Calibri Light" pitchFamily="34" charset="0"/>
                <a:cs typeface="Calibri Light" pitchFamily="34" charset="0"/>
              </a:rPr>
              <a:t>zapewnić drożność dróg oddechowych, brak drożności dróg oddechowych u nieprzytomnych ofiar wypadków jest częstą przyczyną zgonu. Udrożnienie dróg oddechowych polega na usunięciu palcami ciał obcych (szlam, kęsy jedzenia, protezy zębowe) z jamy ustnej. W razie podejrzenia uszkodzenia kręgów szyjnych niw wolno poruszać głową;</a:t>
            </a:r>
          </a:p>
          <a:p>
            <a:pPr algn="just"/>
            <a:r>
              <a:rPr lang="pl-PL" sz="3500" i="1" dirty="0" smtClean="0">
                <a:latin typeface="Calibri Light" pitchFamily="34" charset="0"/>
                <a:cs typeface="Calibri Light" pitchFamily="34" charset="0"/>
              </a:rPr>
              <a:t>na czole ratowanego ułożyć jedną dłoń, palce drugiej pod broda. i odchylić głowę ratowanego do tyłu.</a:t>
            </a:r>
          </a:p>
          <a:p>
            <a:pPr marL="438150" indent="14288" algn="just">
              <a:buNone/>
            </a:pPr>
            <a:r>
              <a:rPr lang="pl-PL" sz="3500" i="1" dirty="0" smtClean="0">
                <a:latin typeface="Calibri Light" pitchFamily="34" charset="0"/>
                <a:cs typeface="Calibri Light" pitchFamily="34" charset="0"/>
              </a:rPr>
              <a:t>Udrożnienie dróg oddechowych jest czynnością RATUJĄCĄ ŻYCIE Zapadający się język blokuje drożność dróg oddechowych. Odgięcie głowy, uniesienie podbródka lub (uraz) wysunięcie żuchwy „otwiera drogi oddechowe".</a:t>
            </a:r>
          </a:p>
          <a:p>
            <a:pPr algn="just"/>
            <a:endParaRPr lang="pl-PL" sz="3500" i="1" dirty="0" smtClean="0">
              <a:latin typeface="Calibri Light" pitchFamily="34" charset="0"/>
              <a:cs typeface="Calibri Light" pitchFamily="34" charset="0"/>
            </a:endParaRPr>
          </a:p>
          <a:p>
            <a:pPr lvl="0" algn="just"/>
            <a:r>
              <a:rPr lang="pl-PL" sz="3500" i="1" dirty="0" smtClean="0">
                <a:latin typeface="Calibri Light" pitchFamily="34" charset="0"/>
                <a:cs typeface="Calibri Light" pitchFamily="34" charset="0"/>
              </a:rPr>
              <a:t>Następnie ułożyć ratowanego na plecach, klęknąć obok poszkodowanego   i utrzymując głowę w odchyleniu palcami ręki zacisnąć nos ratowanego;</a:t>
            </a:r>
          </a:p>
          <a:p>
            <a:pPr algn="just"/>
            <a:r>
              <a:rPr lang="pl-PL" sz="3500" i="1" dirty="0" smtClean="0">
                <a:latin typeface="Calibri Light" pitchFamily="34" charset="0"/>
                <a:cs typeface="Calibri Light" pitchFamily="34" charset="0"/>
              </a:rPr>
              <a:t>objąć własnymi ustami usta ratowanego, dokonać wdechu powietrza z własnych płuc do płuc ratowanego; obserwując jednocześnie kątem oka, czy w czasie wdmuchiwania powietrza unosi się klatka piersiowa ratowanego,</a:t>
            </a:r>
          </a:p>
          <a:p>
            <a:pPr lvl="0" algn="just"/>
            <a:r>
              <a:rPr lang="pl-PL" sz="3500" i="1" dirty="0" smtClean="0">
                <a:latin typeface="Calibri Light" pitchFamily="34" charset="0"/>
                <a:cs typeface="Calibri Light" pitchFamily="34" charset="0"/>
              </a:rPr>
              <a:t>po każdym wdmuchiwaniu odsłonić usta ratowanego i obserwować czy klatka piersiowa opada;</a:t>
            </a:r>
          </a:p>
          <a:p>
            <a:pPr lvl="0" algn="just"/>
            <a:r>
              <a:rPr lang="pl-PL" sz="3500" i="1" dirty="0" smtClean="0">
                <a:latin typeface="Calibri Light" pitchFamily="34" charset="0"/>
                <a:cs typeface="Calibri Light" pitchFamily="34" charset="0"/>
              </a:rPr>
              <a:t>zachować częstotliwość rytmicznego wdmuchiwania powietrza około 20 razy na minutę;</a:t>
            </a:r>
          </a:p>
          <a:p>
            <a:pPr lvl="0" algn="just"/>
            <a:r>
              <a:rPr lang="pl-PL" sz="3500" i="1" dirty="0" smtClean="0">
                <a:latin typeface="Calibri Light" pitchFamily="34" charset="0"/>
                <a:cs typeface="Calibri Light" pitchFamily="34" charset="0"/>
              </a:rPr>
              <a:t>jeżeli poszkodowany zacznie oddychać należy go ułożyć w pozycji bezpiecznej.</a:t>
            </a:r>
          </a:p>
          <a:p>
            <a:pPr algn="just">
              <a:buNone/>
            </a:pPr>
            <a:r>
              <a:rPr lang="pl-PL" sz="3500" i="1" dirty="0" smtClean="0">
                <a:latin typeface="Calibri Light" pitchFamily="34" charset="0"/>
                <a:cs typeface="Calibri Light" pitchFamily="34" charset="0"/>
              </a:rPr>
              <a:t/>
            </a:r>
            <a:br>
              <a:rPr lang="pl-PL" sz="3500" i="1" dirty="0" smtClean="0">
                <a:latin typeface="Calibri Light" pitchFamily="34" charset="0"/>
                <a:cs typeface="Calibri Light" pitchFamily="34" charset="0"/>
              </a:rPr>
            </a:br>
            <a:r>
              <a:rPr lang="pl-PL" sz="3500" i="1" dirty="0" smtClean="0">
                <a:latin typeface="Calibri Light" pitchFamily="34" charset="0"/>
                <a:cs typeface="Calibri Light" pitchFamily="34" charset="0"/>
              </a:rPr>
              <a:t>Stosując metodę „usta - nos" wykonuje się te same czynności z tym, że wdmuchuje się ratowanemu powietrze przez nos zatykając jednocześnie dłonią lub swoim policzkiem usta ratowanego. W przypadku, gdy ratowane jest niemowlę lub małe dziecko szeroko przykładamy swoje usta do dziecka tak, aby szczelnie objąć jednocześnie nos i usta ratowanego. Powietrze należy wdmuchiwać około 20 razy na minutę.</a:t>
            </a:r>
            <a:endParaRPr lang="pl-PL" sz="3500" i="1" dirty="0">
              <a:latin typeface="Calibri Light" pitchFamily="34" charset="0"/>
              <a:cs typeface="Calibri Light"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
            </a:r>
            <a:br>
              <a:rPr lang="pl-PL" dirty="0" smtClean="0"/>
            </a:br>
            <a:r>
              <a:rPr lang="pl-PL" dirty="0" smtClean="0"/>
              <a:t>Pośredni masaż serca</a:t>
            </a:r>
            <a:br>
              <a:rPr lang="pl-PL" dirty="0" smtClean="0"/>
            </a:br>
            <a:endParaRPr lang="pl-PL" dirty="0"/>
          </a:p>
        </p:txBody>
      </p:sp>
      <p:sp>
        <p:nvSpPr>
          <p:cNvPr id="3" name="Symbol zastępczy zawartości 2"/>
          <p:cNvSpPr>
            <a:spLocks noGrp="1"/>
          </p:cNvSpPr>
          <p:nvPr>
            <p:ph idx="1"/>
          </p:nvPr>
        </p:nvSpPr>
        <p:spPr/>
        <p:txBody>
          <a:bodyPr>
            <a:normAutofit fontScale="70000" lnSpcReduction="20000"/>
          </a:bodyPr>
          <a:lstStyle/>
          <a:p>
            <a:pPr marL="438150" indent="14288" algn="just">
              <a:buNone/>
            </a:pPr>
            <a:r>
              <a:rPr lang="pl-PL" i="1" dirty="0" smtClean="0">
                <a:latin typeface="Calibri Light" pitchFamily="34" charset="0"/>
                <a:cs typeface="Calibri Light" pitchFamily="34" charset="0"/>
              </a:rPr>
              <a:t>Pośredni masaż serca jest zabiegiem reanimacyjnym ratującym życie ludzkie. Polega on na miarowym zgniataniu serca między mostkiem a kręgosłupem przez naciskanie w dolnej 1/3 części mostka rękami w rytmie około 100 razy na minutę. Nacisk wywierany jest głównie przez nadgarstki rąk ułożonych jedna na drugiej, palce splecione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i powinien wywołać przemieszczenie mostka w kierunku kręgosłupa wynosząc około 4-5 cm. Podczas przeprowadzania masażu serca należy wykonać jednocześnie sztuczne oddychanie w stosunku 30 uciśnięć klatki piersiowej - 2 wdmuchnięcia sposobem „usta - usta" lub „usta - nos".</a:t>
            </a:r>
          </a:p>
          <a:p>
            <a:pPr algn="just">
              <a:buNone/>
            </a:pPr>
            <a:r>
              <a:rPr lang="pl-PL" i="1" dirty="0" smtClean="0">
                <a:latin typeface="Calibri Light" pitchFamily="34" charset="0"/>
                <a:cs typeface="Calibri Light" pitchFamily="34" charset="0"/>
              </a:rPr>
              <a:t> </a:t>
            </a:r>
          </a:p>
          <a:p>
            <a:pPr marL="438150" indent="14288" algn="just">
              <a:buNone/>
            </a:pPr>
            <a:r>
              <a:rPr lang="pl-PL" i="1" dirty="0" smtClean="0">
                <a:latin typeface="Calibri Light" pitchFamily="34" charset="0"/>
                <a:cs typeface="Calibri Light" pitchFamily="34" charset="0"/>
              </a:rPr>
              <a:t>Po wezwaniu pomocy należy przystąpić do resuscytacji krążeniowo - oddechowej, którą należy przeprowadzić na twardym, stabilnym podłożu. Zgodnie z wytycznymi ERC resuscytację krążeniowo - oddechową rozpoczynamy od pośredniego masażu serca.</a:t>
            </a:r>
          </a:p>
          <a:p>
            <a:pPr algn="just">
              <a:buNone/>
            </a:pPr>
            <a:endParaRPr lang="pl-PL" i="1" dirty="0">
              <a:latin typeface="Calibri Light" pitchFamily="34" charset="0"/>
              <a:cs typeface="Calibri Light"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
            </a:r>
            <a:br>
              <a:rPr lang="pl-PL" dirty="0" smtClean="0"/>
            </a:br>
            <a:r>
              <a:rPr lang="pl-PL" dirty="0" smtClean="0"/>
              <a:t>Pośredni masaż serca</a:t>
            </a:r>
            <a:br>
              <a:rPr lang="pl-PL" dirty="0" smtClean="0"/>
            </a:br>
            <a:endParaRPr lang="pl-PL" dirty="0"/>
          </a:p>
        </p:txBody>
      </p:sp>
      <p:sp>
        <p:nvSpPr>
          <p:cNvPr id="3" name="Symbol zastępczy zawartości 2"/>
          <p:cNvSpPr>
            <a:spLocks noGrp="1"/>
          </p:cNvSpPr>
          <p:nvPr>
            <p:ph idx="1"/>
          </p:nvPr>
        </p:nvSpPr>
        <p:spPr/>
        <p:txBody>
          <a:bodyPr>
            <a:normAutofit fontScale="47500" lnSpcReduction="20000"/>
          </a:bodyPr>
          <a:lstStyle/>
          <a:p>
            <a:pPr marL="438150" indent="14288" algn="just">
              <a:buNone/>
            </a:pPr>
            <a:r>
              <a:rPr lang="pl-PL" sz="3800" b="1" i="1" dirty="0" smtClean="0">
                <a:latin typeface="Calibri Light" pitchFamily="34" charset="0"/>
                <a:cs typeface="Calibri Light" pitchFamily="34" charset="0"/>
              </a:rPr>
              <a:t>Uciskanie klatki piersiowej należy rozpocząć od wykonania czynności w następującej kolejności:</a:t>
            </a:r>
          </a:p>
          <a:p>
            <a:pPr lvl="0" algn="just"/>
            <a:r>
              <a:rPr lang="pl-PL" sz="3800" i="1" dirty="0" smtClean="0">
                <a:latin typeface="Calibri Light" pitchFamily="34" charset="0"/>
                <a:cs typeface="Calibri Light" pitchFamily="34" charset="0"/>
              </a:rPr>
              <a:t>należy uklęknąć obok poszkodowanego,</a:t>
            </a:r>
          </a:p>
          <a:p>
            <a:pPr lvl="0" algn="just"/>
            <a:r>
              <a:rPr lang="pl-PL" sz="3800" i="1" dirty="0" smtClean="0">
                <a:latin typeface="Calibri Light" pitchFamily="34" charset="0"/>
                <a:cs typeface="Calibri Light" pitchFamily="34" charset="0"/>
              </a:rPr>
              <a:t>usunąć zbędne ubranie z klatki piersiowej,</a:t>
            </a:r>
          </a:p>
          <a:p>
            <a:pPr lvl="0" algn="just"/>
            <a:r>
              <a:rPr lang="pl-PL" sz="3800" i="1" dirty="0" smtClean="0">
                <a:latin typeface="Calibri Light" pitchFamily="34" charset="0"/>
                <a:cs typeface="Calibri Light" pitchFamily="34" charset="0"/>
              </a:rPr>
              <a:t>nadgarstek jednej ręki ułożyć na środku klatki piersiowej,</a:t>
            </a:r>
          </a:p>
          <a:p>
            <a:pPr lvl="0" algn="just"/>
            <a:r>
              <a:rPr lang="pl-PL" sz="3800" i="1" dirty="0" smtClean="0">
                <a:latin typeface="Calibri Light" pitchFamily="34" charset="0"/>
                <a:cs typeface="Calibri Light" pitchFamily="34" charset="0"/>
              </a:rPr>
              <a:t>nadgarstek drugiej ręki ułóż na pierwszym,</a:t>
            </a:r>
          </a:p>
          <a:p>
            <a:pPr lvl="0" algn="just"/>
            <a:r>
              <a:rPr lang="pl-PL" sz="3800" i="1" dirty="0" smtClean="0">
                <a:latin typeface="Calibri Light" pitchFamily="34" charset="0"/>
                <a:cs typeface="Calibri Light" pitchFamily="34" charset="0"/>
              </a:rPr>
              <a:t>spleć palce obu rąk i unieś je w górę tak, by nie uciskać nimi żeber poszkodowanego,</a:t>
            </a:r>
          </a:p>
          <a:p>
            <a:pPr lvl="0" algn="just"/>
            <a:r>
              <a:rPr lang="pl-PL" sz="3800" i="1" dirty="0" smtClean="0">
                <a:latin typeface="Calibri Light" pitchFamily="34" charset="0"/>
                <a:cs typeface="Calibri Light" pitchFamily="34" charset="0"/>
              </a:rPr>
              <a:t>ustaw się pionowo nad klatką piersiową poszkodowanego, wyprostuj kończyny górne w łokciach i uciskaj mostek z taką siłą, by obniżył się on o 4 - 5 cm, zwolnij ucisk bez odrywania rąk od mostka i powtarzaj takie uciskanie z częstotliwością około 100 razy na minutę (nieco mniej niż 2 uciśnięcia na sekundę; pomocne może być przy tym głośne liczenie. Ucisk i zwolnienie ucisku powinny trwać jednakowo długo. Wykonujemy 30 takich ucisków.</a:t>
            </a:r>
          </a:p>
          <a:p>
            <a:pPr algn="just"/>
            <a:r>
              <a:rPr lang="pl-PL" sz="3800" i="1" dirty="0" smtClean="0">
                <a:latin typeface="Calibri Light" pitchFamily="34" charset="0"/>
                <a:cs typeface="Calibri Light" pitchFamily="34" charset="0"/>
              </a:rPr>
              <a:t>Łączne wykonywanie pośredniego masażu serca i oddechów ratowniczych:</a:t>
            </a:r>
          </a:p>
          <a:p>
            <a:pPr lvl="0" algn="just"/>
            <a:r>
              <a:rPr lang="pl-PL" sz="3800" i="1" dirty="0" smtClean="0">
                <a:latin typeface="Calibri Light" pitchFamily="34" charset="0"/>
                <a:cs typeface="Calibri Light" pitchFamily="34" charset="0"/>
              </a:rPr>
              <a:t>po 30 uciśnięciach odegnij głowę ratowanego, unieś jego żuchwę i wykonaj </a:t>
            </a:r>
            <a:br>
              <a:rPr lang="pl-PL" sz="3800" i="1" dirty="0" smtClean="0">
                <a:latin typeface="Calibri Light" pitchFamily="34" charset="0"/>
                <a:cs typeface="Calibri Light" pitchFamily="34" charset="0"/>
              </a:rPr>
            </a:br>
            <a:r>
              <a:rPr lang="pl-PL" sz="3800" i="1" dirty="0" smtClean="0">
                <a:latin typeface="Calibri Light" pitchFamily="34" charset="0"/>
                <a:cs typeface="Calibri Light" pitchFamily="34" charset="0"/>
              </a:rPr>
              <a:t>2 skuteczne oddechy ratownicze,</a:t>
            </a:r>
          </a:p>
          <a:p>
            <a:pPr lvl="0" algn="just"/>
            <a:r>
              <a:rPr lang="pl-PL" sz="3800" i="1" dirty="0" smtClean="0">
                <a:latin typeface="Calibri Light" pitchFamily="34" charset="0"/>
                <a:cs typeface="Calibri Light" pitchFamily="34" charset="0"/>
              </a:rPr>
              <a:t>natychmiast ponownie ułóż ręce we właściwej pozycji na środku klatki piersiowej </a:t>
            </a:r>
            <a:br>
              <a:rPr lang="pl-PL" sz="3800" i="1" dirty="0" smtClean="0">
                <a:latin typeface="Calibri Light" pitchFamily="34" charset="0"/>
                <a:cs typeface="Calibri Light" pitchFamily="34" charset="0"/>
              </a:rPr>
            </a:br>
            <a:r>
              <a:rPr lang="pl-PL" sz="3800" i="1" dirty="0" smtClean="0">
                <a:latin typeface="Calibri Light" pitchFamily="34" charset="0"/>
                <a:cs typeface="Calibri Light" pitchFamily="34" charset="0"/>
              </a:rPr>
              <a:t>i wykonaj kolejne 30 uciśnięć.</a:t>
            </a:r>
          </a:p>
          <a:p>
            <a:pPr>
              <a:buNone/>
            </a:pP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
            </a:r>
            <a:br>
              <a:rPr lang="pl-PL" b="1" dirty="0" smtClean="0"/>
            </a:br>
            <a:r>
              <a:rPr lang="pl-PL" sz="4000" dirty="0" smtClean="0"/>
              <a:t>Do ogłaszania (odwoływania) alarmów wykorzystuje się następujące środki:</a:t>
            </a:r>
            <a:r>
              <a:rPr lang="pl-PL" dirty="0" smtClean="0"/>
              <a:t/>
            </a:r>
            <a:br>
              <a:rPr lang="pl-PL" dirty="0" smtClean="0"/>
            </a:br>
            <a:endParaRPr lang="pl-PL" dirty="0"/>
          </a:p>
        </p:txBody>
      </p:sp>
      <p:sp>
        <p:nvSpPr>
          <p:cNvPr id="3" name="Symbol zastępczy zawartości 2"/>
          <p:cNvSpPr>
            <a:spLocks noGrp="1"/>
          </p:cNvSpPr>
          <p:nvPr>
            <p:ph idx="1"/>
          </p:nvPr>
        </p:nvSpPr>
        <p:spPr>
          <a:xfrm>
            <a:off x="755576" y="1775191"/>
            <a:ext cx="7128792" cy="4102081"/>
          </a:xfrm>
        </p:spPr>
        <p:txBody>
          <a:bodyPr>
            <a:normAutofit fontScale="85000" lnSpcReduction="10000"/>
          </a:bodyPr>
          <a:lstStyle/>
          <a:p>
            <a:pPr>
              <a:buNone/>
            </a:pPr>
            <a:r>
              <a:rPr lang="pl-PL" sz="2800" i="1" dirty="0" smtClean="0">
                <a:latin typeface="Calibri Light" pitchFamily="34" charset="0"/>
                <a:cs typeface="Calibri Light" pitchFamily="34" charset="0"/>
              </a:rPr>
              <a:t>1. Systemy alarmowe funkcjonujące w poszczególnych </a:t>
            </a:r>
            <a:br>
              <a:rPr lang="pl-PL" sz="2800" i="1" dirty="0" smtClean="0">
                <a:latin typeface="Calibri Light" pitchFamily="34" charset="0"/>
                <a:cs typeface="Calibri Light" pitchFamily="34" charset="0"/>
              </a:rPr>
            </a:br>
            <a:r>
              <a:rPr lang="pl-PL" sz="2800" i="1" dirty="0" smtClean="0">
                <a:latin typeface="Calibri Light" pitchFamily="34" charset="0"/>
                <a:cs typeface="Calibri Light" pitchFamily="34" charset="0"/>
              </a:rPr>
              <a:t>miastach.</a:t>
            </a:r>
          </a:p>
          <a:p>
            <a:pPr algn="just">
              <a:buNone/>
            </a:pPr>
            <a:r>
              <a:rPr lang="pl-PL" sz="2800" i="1" dirty="0" smtClean="0">
                <a:latin typeface="Calibri Light" pitchFamily="34" charset="0"/>
                <a:cs typeface="Calibri Light" pitchFamily="34" charset="0"/>
              </a:rPr>
              <a:t>2. Rozgłośnię Polskiego Radia Białystok i Ośrodek TVP </a:t>
            </a:r>
            <a:br>
              <a:rPr lang="pl-PL" sz="2800" i="1" dirty="0" smtClean="0">
                <a:latin typeface="Calibri Light" pitchFamily="34" charset="0"/>
                <a:cs typeface="Calibri Light" pitchFamily="34" charset="0"/>
              </a:rPr>
            </a:br>
            <a:r>
              <a:rPr lang="pl-PL" sz="2800" i="1" dirty="0" smtClean="0">
                <a:latin typeface="Calibri Light" pitchFamily="34" charset="0"/>
                <a:cs typeface="Calibri Light" pitchFamily="34" charset="0"/>
              </a:rPr>
              <a:t>Oddział w Białymstoku. </a:t>
            </a:r>
          </a:p>
          <a:p>
            <a:pPr algn="just">
              <a:buNone/>
            </a:pPr>
            <a:r>
              <a:rPr lang="pl-PL" sz="2800" i="1" dirty="0" smtClean="0">
                <a:latin typeface="Calibri Light" pitchFamily="34" charset="0"/>
                <a:cs typeface="Calibri Light" pitchFamily="34" charset="0"/>
              </a:rPr>
              <a:t>3. Syreny funkcjonujące poza wojewódzkim systemem </a:t>
            </a:r>
          </a:p>
          <a:p>
            <a:pPr marL="438150" indent="14288" algn="just">
              <a:buNone/>
            </a:pPr>
            <a:r>
              <a:rPr lang="pl-PL" sz="2800" i="1" dirty="0" smtClean="0">
                <a:latin typeface="Calibri Light" pitchFamily="34" charset="0"/>
                <a:cs typeface="Calibri Light" pitchFamily="34" charset="0"/>
              </a:rPr>
              <a:t>alarmowania, tj. syreny zakładów pracy, straży pożarnej itd.</a:t>
            </a:r>
          </a:p>
          <a:p>
            <a:pPr marL="438150" indent="14288" algn="just">
              <a:buNone/>
            </a:pPr>
            <a:endParaRPr lang="pl-PL" sz="2800" i="1" dirty="0" smtClean="0">
              <a:latin typeface="Calibri Light" pitchFamily="34" charset="0"/>
              <a:cs typeface="Calibri Light" pitchFamily="34" charset="0"/>
            </a:endParaRPr>
          </a:p>
          <a:p>
            <a:pPr marL="438150" indent="14288" algn="just">
              <a:buNone/>
            </a:pPr>
            <a:r>
              <a:rPr lang="pl-PL" sz="2800" i="1" dirty="0" smtClean="0">
                <a:latin typeface="Calibri Light" pitchFamily="34" charset="0"/>
                <a:cs typeface="Calibri Light" pitchFamily="34" charset="0"/>
              </a:rPr>
              <a:t>Sygnały alarmowe mogą być także przekazywane zastępczymi środkami alarmowymi jak: dzwony, syreny ręczne, gongi, buczki itp. (ustala to właściwy terenowo szef obrony cywilnej).</a:t>
            </a:r>
          </a:p>
          <a:p>
            <a:pPr>
              <a:buNone/>
            </a:pPr>
            <a:endParaRPr lang="pl-PL" sz="2800" dirty="0" smtClean="0"/>
          </a:p>
          <a:p>
            <a:pPr>
              <a:buNone/>
            </a:pPr>
            <a:endParaRPr lang="pl-PL"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r>
            <a:br>
              <a:rPr lang="pl-PL" dirty="0" smtClean="0"/>
            </a:br>
            <a:endParaRPr lang="pl-PL" dirty="0"/>
          </a:p>
        </p:txBody>
      </p:sp>
      <p:sp>
        <p:nvSpPr>
          <p:cNvPr id="3" name="Symbol zastępczy zawartości 2"/>
          <p:cNvSpPr>
            <a:spLocks noGrp="1"/>
          </p:cNvSpPr>
          <p:nvPr>
            <p:ph idx="1"/>
          </p:nvPr>
        </p:nvSpPr>
        <p:spPr/>
        <p:txBody>
          <a:bodyPr/>
          <a:lstStyle/>
          <a:p>
            <a:endParaRPr lang="pl-PL" dirty="0"/>
          </a:p>
        </p:txBody>
      </p:sp>
      <p:sp>
        <p:nvSpPr>
          <p:cNvPr id="4" name="Prostokąt 3"/>
          <p:cNvSpPr/>
          <p:nvPr/>
        </p:nvSpPr>
        <p:spPr>
          <a:xfrm>
            <a:off x="128315" y="2967335"/>
            <a:ext cx="8887369" cy="2585323"/>
          </a:xfrm>
          <a:prstGeom prst="rect">
            <a:avLst/>
          </a:prstGeom>
          <a:noFill/>
        </p:spPr>
        <p:txBody>
          <a:bodyPr wrap="none" lIns="91440" tIns="45720" rIns="91440" bIns="45720">
            <a:spAutoFit/>
          </a:bodyPr>
          <a:lstStyle/>
          <a:p>
            <a:pPr algn="ctr"/>
            <a:r>
              <a:rPr lang="pl-PL"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Podstawowe zasady</a:t>
            </a:r>
          </a:p>
          <a:p>
            <a:pPr algn="ctr"/>
            <a:r>
              <a:rPr lang="pl-PL"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udzielania pierwszej pomocy</a:t>
            </a:r>
          </a:p>
          <a:p>
            <a:pPr algn="ctr"/>
            <a:r>
              <a:rPr lang="pl-PL"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przedmedycznej</a:t>
            </a:r>
            <a:endParaRPr lang="pl-PL"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lgn="ctr"/>
            <a:r>
              <a:rPr lang="pl-PL" dirty="0" smtClean="0"/>
              <a:t/>
            </a:r>
            <a:br>
              <a:rPr lang="pl-PL" dirty="0" smtClean="0"/>
            </a:br>
            <a:r>
              <a:rPr lang="pl-PL" dirty="0" smtClean="0"/>
              <a:t>Wstrząs pourazowy</a:t>
            </a:r>
            <a:br>
              <a:rPr lang="pl-PL" dirty="0" smtClean="0"/>
            </a:br>
            <a:endParaRPr lang="pl-PL" dirty="0"/>
          </a:p>
        </p:txBody>
      </p:sp>
      <p:sp>
        <p:nvSpPr>
          <p:cNvPr id="3" name="Symbol zastępczy zawartości 2"/>
          <p:cNvSpPr>
            <a:spLocks noGrp="1"/>
          </p:cNvSpPr>
          <p:nvPr>
            <p:ph idx="1"/>
          </p:nvPr>
        </p:nvSpPr>
        <p:spPr/>
        <p:txBody>
          <a:bodyPr>
            <a:normAutofit fontScale="55000" lnSpcReduction="20000"/>
          </a:bodyPr>
          <a:lstStyle/>
          <a:p>
            <a:pPr marL="438150" indent="14288" algn="just">
              <a:buNone/>
            </a:pPr>
            <a:r>
              <a:rPr lang="pl-PL" i="1" dirty="0" smtClean="0">
                <a:latin typeface="Calibri Light" pitchFamily="34" charset="0"/>
                <a:cs typeface="Calibri Light" pitchFamily="34" charset="0"/>
              </a:rPr>
              <a:t>Wstrząs pourazowy to taki stan, w którym wskutek ciężkich urazów data, rozległych zmiażdżeń i oparzeń, utraty dłużej ilości krwi dochodzi do porażenia układu nerwowego, w wyniku czego występuje obniżenie czynności życiowych wielu organów i komórek. Stan taki może zagrażać życiu. </a:t>
            </a:r>
          </a:p>
          <a:p>
            <a:pPr marL="438150" indent="14288" algn="just">
              <a:buNone/>
            </a:pPr>
            <a:r>
              <a:rPr lang="pl-PL" b="1" i="1" dirty="0" smtClean="0">
                <a:latin typeface="Calibri Light" pitchFamily="34" charset="0"/>
                <a:cs typeface="Calibri Light" pitchFamily="34" charset="0"/>
              </a:rPr>
              <a:t>Objawy:</a:t>
            </a:r>
          </a:p>
          <a:p>
            <a:pPr lvl="0" algn="just"/>
            <a:r>
              <a:rPr lang="pl-PL" i="1" dirty="0" smtClean="0">
                <a:latin typeface="Calibri Light" pitchFamily="34" charset="0"/>
                <a:cs typeface="Calibri Light" pitchFamily="34" charset="0"/>
              </a:rPr>
              <a:t>nadmierne podniecenie psychiczne i ruchowe przechodzące w okresie późniejszym w stan apatii,</a:t>
            </a:r>
          </a:p>
          <a:p>
            <a:pPr lvl="0" algn="just"/>
            <a:r>
              <a:rPr lang="pl-PL" i="1" dirty="0" smtClean="0">
                <a:latin typeface="Calibri Light" pitchFamily="34" charset="0"/>
                <a:cs typeface="Calibri Light" pitchFamily="34" charset="0"/>
              </a:rPr>
              <a:t>bladość skóry i warg z odcieniem szarym lub sinawym, oziębienie skóry wyczuwalne ręką,</a:t>
            </a:r>
          </a:p>
          <a:p>
            <a:pPr lvl="0"/>
            <a:r>
              <a:rPr lang="pl-PL" i="1" dirty="0" smtClean="0">
                <a:latin typeface="Calibri Light" pitchFamily="34" charset="0"/>
                <a:cs typeface="Calibri Light" pitchFamily="34" charset="0"/>
              </a:rPr>
              <a:t>skóra pokryta zimnym, lepkim potem,</a:t>
            </a:r>
          </a:p>
          <a:p>
            <a:pPr lvl="0"/>
            <a:r>
              <a:rPr lang="pl-PL" i="1" dirty="0" smtClean="0">
                <a:latin typeface="Calibri Light" pitchFamily="34" charset="0"/>
                <a:cs typeface="Calibri Light" pitchFamily="34" charset="0"/>
              </a:rPr>
              <a:t>pozycja nieruchoma,</a:t>
            </a:r>
          </a:p>
          <a:p>
            <a:pPr lvl="0"/>
            <a:r>
              <a:rPr lang="pl-PL" i="1" dirty="0" smtClean="0">
                <a:latin typeface="Calibri Light" pitchFamily="34" charset="0"/>
                <a:cs typeface="Calibri Light" pitchFamily="34" charset="0"/>
              </a:rPr>
              <a:t>tętno przyspieszone lub słabo wyczuwalne,</a:t>
            </a:r>
          </a:p>
          <a:p>
            <a:pPr lvl="0"/>
            <a:r>
              <a:rPr lang="pl-PL" i="1" dirty="0" smtClean="0">
                <a:latin typeface="Calibri Light" pitchFamily="34" charset="0"/>
                <a:cs typeface="Calibri Light" pitchFamily="34" charset="0"/>
              </a:rPr>
              <a:t>mogą wystąpić wymioty,</a:t>
            </a:r>
          </a:p>
          <a:p>
            <a:pPr lvl="0"/>
            <a:r>
              <a:rPr lang="pl-PL" i="1" dirty="0" smtClean="0">
                <a:latin typeface="Calibri Light" pitchFamily="34" charset="0"/>
                <a:cs typeface="Calibri Light" pitchFamily="34" charset="0"/>
              </a:rPr>
              <a:t>oddech powierzchowny, przyspieszony.</a:t>
            </a:r>
          </a:p>
          <a:p>
            <a:pPr marL="438150" indent="14288">
              <a:buNone/>
            </a:pPr>
            <a:endParaRPr lang="pl-PL" i="1" dirty="0" smtClean="0">
              <a:latin typeface="Calibri Light" pitchFamily="34" charset="0"/>
              <a:cs typeface="Calibri Light" pitchFamily="34" charset="0"/>
            </a:endParaRPr>
          </a:p>
          <a:p>
            <a:pPr marL="438150" indent="14288">
              <a:buNone/>
            </a:pPr>
            <a:r>
              <a:rPr lang="pl-PL" b="1" i="1" dirty="0" smtClean="0">
                <a:latin typeface="Calibri Light" pitchFamily="34" charset="0"/>
                <a:cs typeface="Calibri Light" pitchFamily="34" charset="0"/>
              </a:rPr>
              <a:t>Pierwsza pomoc polega na:</a:t>
            </a:r>
          </a:p>
          <a:p>
            <a:pPr lvl="0"/>
            <a:r>
              <a:rPr lang="pl-PL" i="1" dirty="0" smtClean="0">
                <a:latin typeface="Calibri Light" pitchFamily="34" charset="0"/>
                <a:cs typeface="Calibri Light" pitchFamily="34" charset="0"/>
              </a:rPr>
              <a:t>zatamowaniu krwotoku,</a:t>
            </a:r>
          </a:p>
          <a:p>
            <a:pPr lvl="0"/>
            <a:r>
              <a:rPr lang="pl-PL" i="1" dirty="0" smtClean="0">
                <a:latin typeface="Calibri Light" pitchFamily="34" charset="0"/>
                <a:cs typeface="Calibri Light" pitchFamily="34" charset="0"/>
              </a:rPr>
              <a:t>prawidłowym unieruchomieniu złamań,</a:t>
            </a:r>
          </a:p>
          <a:p>
            <a:pPr lvl="0"/>
            <a:r>
              <a:rPr lang="pl-PL" i="1" dirty="0" smtClean="0">
                <a:latin typeface="Calibri Light" pitchFamily="34" charset="0"/>
                <a:cs typeface="Calibri Light" pitchFamily="34" charset="0"/>
              </a:rPr>
              <a:t>ochronie przed zimnem,</a:t>
            </a:r>
          </a:p>
          <a:p>
            <a:pPr lvl="0"/>
            <a:r>
              <a:rPr lang="pl-PL" i="1" dirty="0" smtClean="0">
                <a:latin typeface="Calibri Light" pitchFamily="34" charset="0"/>
                <a:cs typeface="Calibri Light" pitchFamily="34" charset="0"/>
              </a:rPr>
              <a:t>w trakcie udzielania pomocy należy ostrożnie obchodzić się z poszkodowanym.</a:t>
            </a:r>
          </a:p>
          <a:p>
            <a:endParaRPr lang="pl-PL"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lgn="ctr"/>
            <a:r>
              <a:rPr lang="pl-PL" dirty="0" smtClean="0"/>
              <a:t/>
            </a:r>
            <a:br>
              <a:rPr lang="pl-PL" dirty="0" smtClean="0"/>
            </a:br>
            <a:r>
              <a:rPr lang="pl-PL" dirty="0" smtClean="0"/>
              <a:t>Krwotok</a:t>
            </a:r>
            <a:br>
              <a:rPr lang="pl-PL" dirty="0" smtClean="0"/>
            </a:br>
            <a:endParaRPr lang="pl-PL" dirty="0"/>
          </a:p>
        </p:txBody>
      </p:sp>
      <p:sp>
        <p:nvSpPr>
          <p:cNvPr id="3" name="Symbol zastępczy zawartości 2"/>
          <p:cNvSpPr>
            <a:spLocks noGrp="1"/>
          </p:cNvSpPr>
          <p:nvPr>
            <p:ph idx="1"/>
          </p:nvPr>
        </p:nvSpPr>
        <p:spPr/>
        <p:txBody>
          <a:bodyPr>
            <a:noAutofit/>
          </a:bodyPr>
          <a:lstStyle/>
          <a:p>
            <a:pPr marL="438150" indent="14288" algn="just">
              <a:buNone/>
            </a:pPr>
            <a:r>
              <a:rPr lang="pl-PL" sz="1200" i="1" dirty="0" smtClean="0">
                <a:latin typeface="Calibri Light" pitchFamily="34" charset="0"/>
                <a:cs typeface="Calibri Light" pitchFamily="34" charset="0"/>
              </a:rPr>
              <a:t>W zależności od tego, jakie naczynie krwionośne zostało uszkodzone, rozróżniamy: krwotoki tętnicze, krwotoki żylne, krwotoki miąższowe.</a:t>
            </a:r>
          </a:p>
          <a:p>
            <a:pPr algn="just">
              <a:buNone/>
            </a:pPr>
            <a:r>
              <a:rPr lang="pl-PL" sz="1200" i="1" dirty="0" smtClean="0">
                <a:latin typeface="Calibri Light" pitchFamily="34" charset="0"/>
                <a:cs typeface="Calibri Light" pitchFamily="34" charset="0"/>
              </a:rPr>
              <a:t> </a:t>
            </a:r>
            <a:r>
              <a:rPr lang="pl-PL" sz="1200" b="1" i="1" dirty="0" smtClean="0">
                <a:latin typeface="Calibri Light" pitchFamily="34" charset="0"/>
                <a:cs typeface="Calibri Light" pitchFamily="34" charset="0"/>
              </a:rPr>
              <a:t>Krwotok tętniczy </a:t>
            </a:r>
            <a:r>
              <a:rPr lang="pl-PL" sz="1200" i="1" dirty="0" smtClean="0">
                <a:latin typeface="Calibri Light" pitchFamily="34" charset="0"/>
                <a:cs typeface="Calibri Light" pitchFamily="34" charset="0"/>
              </a:rPr>
              <a:t>charakteryzuje się:</a:t>
            </a:r>
          </a:p>
          <a:p>
            <a:pPr lvl="0" algn="just"/>
            <a:r>
              <a:rPr lang="pl-PL" sz="1200" i="1" dirty="0" smtClean="0">
                <a:latin typeface="Calibri Light" pitchFamily="34" charset="0"/>
                <a:cs typeface="Calibri Light" pitchFamily="34" charset="0"/>
              </a:rPr>
              <a:t>krwią tryskającą z rany - strumieniem silnym, pulsującym zgodnym z rytmem serca,</a:t>
            </a:r>
          </a:p>
          <a:p>
            <a:pPr lvl="0" algn="just"/>
            <a:r>
              <a:rPr lang="pl-PL" sz="1200" i="1" dirty="0" smtClean="0">
                <a:latin typeface="Calibri Light" pitchFamily="34" charset="0"/>
                <a:cs typeface="Calibri Light" pitchFamily="34" charset="0"/>
              </a:rPr>
              <a:t>krwią koloru żywej czerwieni.</a:t>
            </a:r>
          </a:p>
          <a:p>
            <a:pPr algn="just">
              <a:buNone/>
            </a:pPr>
            <a:r>
              <a:rPr lang="pl-PL" sz="1200" i="1" dirty="0" smtClean="0">
                <a:latin typeface="Calibri Light" pitchFamily="34" charset="0"/>
                <a:cs typeface="Calibri Light" pitchFamily="34" charset="0"/>
              </a:rPr>
              <a:t> </a:t>
            </a:r>
            <a:r>
              <a:rPr lang="pl-PL" sz="1200" b="1" i="1" dirty="0" smtClean="0">
                <a:latin typeface="Calibri Light" pitchFamily="34" charset="0"/>
                <a:cs typeface="Calibri Light" pitchFamily="34" charset="0"/>
              </a:rPr>
              <a:t>Tamowanie:</a:t>
            </a:r>
          </a:p>
          <a:p>
            <a:pPr lvl="0" algn="just"/>
            <a:r>
              <a:rPr lang="pl-PL" sz="1200" i="1" dirty="0" smtClean="0">
                <a:latin typeface="Calibri Light" pitchFamily="34" charset="0"/>
                <a:cs typeface="Calibri Light" pitchFamily="34" charset="0"/>
              </a:rPr>
              <a:t>polega na zatrzymaniu krwotoku poprzez ucisk palcem lub dłonią na miejsce krwawienia,</a:t>
            </a:r>
          </a:p>
          <a:p>
            <a:pPr lvl="0" algn="just"/>
            <a:r>
              <a:rPr lang="pl-PL" sz="1200" i="1" dirty="0" smtClean="0">
                <a:latin typeface="Calibri Light" pitchFamily="34" charset="0"/>
                <a:cs typeface="Calibri Light" pitchFamily="34" charset="0"/>
              </a:rPr>
              <a:t>ucisk można zastąpić założeniem opatrunku uciskowego na miejsce krwawienia,</a:t>
            </a:r>
          </a:p>
          <a:p>
            <a:pPr lvl="0" algn="just"/>
            <a:r>
              <a:rPr lang="pl-PL" sz="1200" i="1" dirty="0" smtClean="0">
                <a:latin typeface="Calibri Light" pitchFamily="34" charset="0"/>
                <a:cs typeface="Calibri Light" pitchFamily="34" charset="0"/>
              </a:rPr>
              <a:t>opatrunek uciskowy można założyć bezpośrednio na miejsce zranienia przez ułożenie na gazie przykrywającej ran  kilku warstw waty, ligniny lub gazy oraz mocniejsze przybandażowanie go.</a:t>
            </a:r>
          </a:p>
          <a:p>
            <a:pPr algn="just">
              <a:buNone/>
            </a:pPr>
            <a:r>
              <a:rPr lang="pl-PL" sz="1200" b="1" i="1" dirty="0" smtClean="0">
                <a:latin typeface="Calibri Light" pitchFamily="34" charset="0"/>
                <a:cs typeface="Calibri Light" pitchFamily="34" charset="0"/>
              </a:rPr>
              <a:t>Krwotok żylny </a:t>
            </a:r>
            <a:r>
              <a:rPr lang="pl-PL" sz="1200" i="1" dirty="0" smtClean="0">
                <a:latin typeface="Calibri Light" pitchFamily="34" charset="0"/>
                <a:cs typeface="Calibri Light" pitchFamily="34" charset="0"/>
              </a:rPr>
              <a:t>charakteryzuje się::</a:t>
            </a:r>
          </a:p>
          <a:p>
            <a:pPr lvl="0" algn="just"/>
            <a:r>
              <a:rPr lang="pl-PL" sz="1200" i="1" dirty="0" smtClean="0">
                <a:latin typeface="Calibri Light" pitchFamily="34" charset="0"/>
                <a:cs typeface="Calibri Light" pitchFamily="34" charset="0"/>
              </a:rPr>
              <a:t>równomiernym wydobyciem krwi z rany,</a:t>
            </a:r>
          </a:p>
          <a:p>
            <a:pPr lvl="0" algn="just"/>
            <a:r>
              <a:rPr lang="pl-PL" sz="1200" i="1" dirty="0" smtClean="0">
                <a:latin typeface="Calibri Light" pitchFamily="34" charset="0"/>
                <a:cs typeface="Calibri Light" pitchFamily="34" charset="0"/>
              </a:rPr>
              <a:t>zabarwieniem ciemnoczerwonym.</a:t>
            </a:r>
          </a:p>
          <a:p>
            <a:pPr algn="just">
              <a:buNone/>
            </a:pPr>
            <a:r>
              <a:rPr lang="pl-PL" sz="1200" i="1" dirty="0" smtClean="0">
                <a:latin typeface="Calibri Light" pitchFamily="34" charset="0"/>
                <a:cs typeface="Calibri Light" pitchFamily="34" charset="0"/>
              </a:rPr>
              <a:t> </a:t>
            </a:r>
            <a:r>
              <a:rPr lang="pl-PL" sz="1200" b="1" i="1" dirty="0" smtClean="0">
                <a:latin typeface="Calibri Light" pitchFamily="34" charset="0"/>
                <a:cs typeface="Calibri Light" pitchFamily="34" charset="0"/>
              </a:rPr>
              <a:t>Tamowanie:</a:t>
            </a:r>
          </a:p>
          <a:p>
            <a:pPr lvl="0" algn="just"/>
            <a:r>
              <a:rPr lang="pl-PL" sz="1200" i="1" dirty="0" smtClean="0">
                <a:latin typeface="Calibri Light" pitchFamily="34" charset="0"/>
                <a:cs typeface="Calibri Light" pitchFamily="34" charset="0"/>
              </a:rPr>
              <a:t>w ramach pierwszej pomocy jest proste polega na nałożeniu grubszego opatrunku i nieco mocniejszym przybandażowaniu go.</a:t>
            </a:r>
          </a:p>
          <a:p>
            <a:pPr algn="just">
              <a:buNone/>
            </a:pPr>
            <a:r>
              <a:rPr lang="pl-PL" sz="1200" b="1" i="1" dirty="0" smtClean="0">
                <a:latin typeface="Calibri Light" pitchFamily="34" charset="0"/>
                <a:cs typeface="Calibri Light" pitchFamily="34" charset="0"/>
              </a:rPr>
              <a:t>Krwotok z nosa</a:t>
            </a:r>
            <a:endParaRPr lang="pl-PL" sz="1200" i="1" dirty="0" smtClean="0">
              <a:latin typeface="Calibri Light" pitchFamily="34" charset="0"/>
              <a:cs typeface="Calibri Light" pitchFamily="34" charset="0"/>
            </a:endParaRPr>
          </a:p>
          <a:p>
            <a:pPr algn="just"/>
            <a:r>
              <a:rPr lang="pl-PL" sz="1200" i="1" dirty="0" smtClean="0">
                <a:latin typeface="Calibri Light" pitchFamily="34" charset="0"/>
                <a:cs typeface="Calibri Light" pitchFamily="34" charset="0"/>
              </a:rPr>
              <a:t>W razie krwotoku z nosa należy pochylić głowę do przodu (chory powinien przy tym siedzieć) i ułożyć zimny okład na nasadę nosa, ścisnąć skrzydełka nosa, kierując ucisk do środka nosa i ku górze w kierunku przegrody nosowej. Jednocześnie stosuje się zimne okłady na nasadę. nosa i okolice. karku.</a:t>
            </a:r>
          </a:p>
          <a:p>
            <a:pPr algn="just">
              <a:buNone/>
            </a:pPr>
            <a:r>
              <a:rPr lang="pl-PL" sz="1200" b="1" i="1" dirty="0" smtClean="0">
                <a:latin typeface="Calibri Light" pitchFamily="34" charset="0"/>
                <a:cs typeface="Calibri Light" pitchFamily="34" charset="0"/>
              </a:rPr>
              <a:t>Zmniejszyć krwawienie można poprzez:</a:t>
            </a:r>
          </a:p>
          <a:p>
            <a:pPr lvl="0" algn="just"/>
            <a:r>
              <a:rPr lang="pl-PL" sz="1200" i="1" dirty="0" smtClean="0">
                <a:latin typeface="Calibri Light" pitchFamily="34" charset="0"/>
                <a:cs typeface="Calibri Light" pitchFamily="34" charset="0"/>
              </a:rPr>
              <a:t>uniesienie zranionej kończyny powyżej linii serca,</a:t>
            </a:r>
          </a:p>
          <a:p>
            <a:pPr lvl="0" algn="just"/>
            <a:r>
              <a:rPr lang="pl-PL" sz="1200" i="1" dirty="0" smtClean="0">
                <a:latin typeface="Calibri Light" pitchFamily="34" charset="0"/>
                <a:cs typeface="Calibri Light" pitchFamily="34" charset="0"/>
              </a:rPr>
              <a:t>uciśnięcie w miejscu zranienia (należy pamiętać o zastosowaniu rękawiczek ochronnych),</a:t>
            </a:r>
          </a:p>
          <a:p>
            <a:pPr lvl="0" algn="just"/>
            <a:r>
              <a:rPr lang="pl-PL" sz="1200" i="1" dirty="0" smtClean="0">
                <a:latin typeface="Calibri Light" pitchFamily="34" charset="0"/>
                <a:cs typeface="Calibri Light" pitchFamily="34" charset="0"/>
              </a:rPr>
              <a:t>opatrunek uciskowy (nie opaska uciskowa!!!).</a:t>
            </a:r>
          </a:p>
          <a:p>
            <a:endParaRPr lang="pl-PL" sz="12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Rany</a:t>
            </a:r>
            <a:endParaRPr lang="pl-PL" dirty="0"/>
          </a:p>
        </p:txBody>
      </p:sp>
      <p:sp>
        <p:nvSpPr>
          <p:cNvPr id="3" name="Symbol zastępczy zawartości 2"/>
          <p:cNvSpPr>
            <a:spLocks noGrp="1"/>
          </p:cNvSpPr>
          <p:nvPr>
            <p:ph idx="1"/>
          </p:nvPr>
        </p:nvSpPr>
        <p:spPr/>
        <p:txBody>
          <a:bodyPr>
            <a:normAutofit fontScale="77500" lnSpcReduction="20000"/>
          </a:bodyPr>
          <a:lstStyle/>
          <a:p>
            <a:pPr marL="438150" indent="14288" algn="just">
              <a:buNone/>
            </a:pPr>
            <a:r>
              <a:rPr lang="pl-PL" b="1" i="1" dirty="0" smtClean="0">
                <a:latin typeface="Calibri Light" pitchFamily="34" charset="0"/>
                <a:cs typeface="Calibri Light" pitchFamily="34" charset="0"/>
              </a:rPr>
              <a:t>Rana</a:t>
            </a:r>
            <a:r>
              <a:rPr lang="pl-PL" i="1" dirty="0" smtClean="0">
                <a:latin typeface="Calibri Light" pitchFamily="34" charset="0"/>
                <a:cs typeface="Calibri Light" pitchFamily="34" charset="0"/>
              </a:rPr>
              <a:t> - urazowe uszkodzenie tkanek organizmu połączone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z przerwaniem skóry lub błony śluzowej. W zależności od tego jakim narzędziem została zadana rana lub w jaki sposób powstała rozróżniamy rany: cięte, kłute, szarpane, tłuczone, kąsane i postrzałowe. Każda rana powoduje ból, krwawienie i możliwość zakażenia.</a:t>
            </a:r>
          </a:p>
          <a:p>
            <a:pPr algn="just"/>
            <a:endParaRPr lang="pl-PL" i="1" dirty="0" smtClean="0">
              <a:latin typeface="Calibri Light" pitchFamily="34" charset="0"/>
              <a:cs typeface="Calibri Light" pitchFamily="34" charset="0"/>
            </a:endParaRPr>
          </a:p>
          <a:p>
            <a:pPr marL="438150" indent="14288" algn="just">
              <a:buNone/>
            </a:pPr>
            <a:r>
              <a:rPr lang="pl-PL" i="1" dirty="0" smtClean="0">
                <a:latin typeface="Calibri Light" pitchFamily="34" charset="0"/>
                <a:cs typeface="Calibri Light" pitchFamily="34" charset="0"/>
              </a:rPr>
              <a:t>Ciała obcego tkwiącego w ranie nie należy wyciągać gdyż:</a:t>
            </a:r>
          </a:p>
          <a:p>
            <a:pPr lvl="0" algn="just"/>
            <a:r>
              <a:rPr lang="pl-PL" i="1" dirty="0" smtClean="0">
                <a:latin typeface="Calibri Light" pitchFamily="34" charset="0"/>
                <a:cs typeface="Calibri Light" pitchFamily="34" charset="0"/>
              </a:rPr>
              <a:t>działa jak korek - tamuje wypływ krwi z rany,</a:t>
            </a:r>
          </a:p>
          <a:p>
            <a:pPr lvl="0" algn="just"/>
            <a:r>
              <a:rPr lang="pl-PL" i="1" dirty="0" smtClean="0">
                <a:latin typeface="Calibri Light" pitchFamily="34" charset="0"/>
                <a:cs typeface="Calibri Light" pitchFamily="34" charset="0"/>
              </a:rPr>
              <a:t>może spowodować uszkodzenie okolicznych tkanek,</a:t>
            </a:r>
          </a:p>
          <a:p>
            <a:pPr lvl="0" algn="just"/>
            <a:r>
              <a:rPr lang="pl-PL" i="1" dirty="0" smtClean="0">
                <a:latin typeface="Calibri Light" pitchFamily="34" charset="0"/>
                <a:cs typeface="Calibri Light" pitchFamily="34" charset="0"/>
              </a:rPr>
              <a:t>nie zwiększa dostępu bakterii i drobnoustrojów do rany.</a:t>
            </a:r>
          </a:p>
          <a:p>
            <a:pPr algn="just">
              <a:buNone/>
            </a:pPr>
            <a:r>
              <a:rPr lang="pl-PL" i="1" dirty="0" smtClean="0">
                <a:latin typeface="Calibri Light" pitchFamily="34" charset="0"/>
                <a:cs typeface="Calibri Light" pitchFamily="34" charset="0"/>
              </a:rPr>
              <a:t/>
            </a:r>
            <a:br>
              <a:rPr lang="pl-PL" i="1" dirty="0" smtClean="0">
                <a:latin typeface="Calibri Light" pitchFamily="34" charset="0"/>
                <a:cs typeface="Calibri Light" pitchFamily="34" charset="0"/>
              </a:rPr>
            </a:br>
            <a:r>
              <a:rPr lang="pl-PL" b="1" i="1" dirty="0" smtClean="0">
                <a:solidFill>
                  <a:srgbClr val="FF0000"/>
                </a:solidFill>
                <a:latin typeface="Calibri Light" pitchFamily="34" charset="0"/>
                <a:cs typeface="Calibri Light" pitchFamily="34" charset="0"/>
              </a:rPr>
              <a:t>Ciała obce mogą być usuwane z rany tylko przez lekarza </a:t>
            </a:r>
            <a:endParaRPr lang="pl-PL" i="1" dirty="0">
              <a:solidFill>
                <a:srgbClr val="FF0000"/>
              </a:solidFill>
              <a:latin typeface="Calibri Light" pitchFamily="34" charset="0"/>
              <a:cs typeface="Calibri Light"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Złamania</a:t>
            </a:r>
            <a:br>
              <a:rPr lang="pl-PL" dirty="0" smtClean="0"/>
            </a:br>
            <a:endParaRPr lang="pl-PL" dirty="0"/>
          </a:p>
        </p:txBody>
      </p:sp>
      <p:sp>
        <p:nvSpPr>
          <p:cNvPr id="3" name="Symbol zastępczy zawartości 2"/>
          <p:cNvSpPr>
            <a:spLocks noGrp="1"/>
          </p:cNvSpPr>
          <p:nvPr>
            <p:ph idx="1"/>
          </p:nvPr>
        </p:nvSpPr>
        <p:spPr/>
        <p:txBody>
          <a:bodyPr>
            <a:normAutofit fontScale="55000" lnSpcReduction="20000"/>
          </a:bodyPr>
          <a:lstStyle/>
          <a:p>
            <a:pPr marL="438150" indent="14288" algn="just">
              <a:buNone/>
            </a:pPr>
            <a:r>
              <a:rPr lang="pl-PL" i="1" dirty="0" smtClean="0">
                <a:latin typeface="Calibri Light" pitchFamily="34" charset="0"/>
                <a:cs typeface="Calibri Light" pitchFamily="34" charset="0"/>
              </a:rPr>
              <a:t>Obrażeniom kości w postaci złamań oraz zwichnięciom i skręceniem stawów towarzyszą takie objawy jak: zniekształcenie, obrzęk, bolesność miejscowa, czynność danej części ciała jest częściowa lub całkowicie zniesiona, nieprawidłowa ruchomość kości, krwawy wylew. Przy złamaniach otwartych następuje przebicie skóry od wewnątrz, kość wystaje na zewnątrz.</a:t>
            </a:r>
          </a:p>
          <a:p>
            <a:pPr marL="438150" indent="14288" algn="just">
              <a:buNone/>
            </a:pPr>
            <a:endParaRPr lang="pl-PL" i="1" dirty="0" smtClean="0">
              <a:latin typeface="Calibri Light" pitchFamily="34" charset="0"/>
              <a:cs typeface="Calibri Light" pitchFamily="34" charset="0"/>
            </a:endParaRPr>
          </a:p>
          <a:p>
            <a:pPr marL="438150" indent="14288" algn="just">
              <a:buNone/>
            </a:pPr>
            <a:r>
              <a:rPr lang="pl-PL" b="1" i="1" dirty="0" smtClean="0">
                <a:latin typeface="Calibri Light" pitchFamily="34" charset="0"/>
                <a:cs typeface="Calibri Light" pitchFamily="34" charset="0"/>
              </a:rPr>
              <a:t>Pierwsza pomoc </a:t>
            </a:r>
            <a:r>
              <a:rPr lang="pl-PL" i="1" dirty="0" smtClean="0">
                <a:latin typeface="Calibri Light" pitchFamily="34" charset="0"/>
                <a:cs typeface="Calibri Light" pitchFamily="34" charset="0"/>
              </a:rPr>
              <a:t>polega na unieruchomieniu kości i stawów w celu uniemożliwienia ruchów w uszkodzonych stawach lub miejscach złamań, ograniczenia ruchów mięśni. Wykonując unieruchomienie kończyny z powodu złamania kości, należy unieruchomić dwa stawy sąsiadujące ze złamaniem (powyżej i poniżej miejsca złamania).</a:t>
            </a:r>
          </a:p>
          <a:p>
            <a:pPr algn="just">
              <a:buNone/>
            </a:pPr>
            <a:endParaRPr lang="pl-PL" i="1" dirty="0" smtClean="0">
              <a:latin typeface="Calibri Light" pitchFamily="34" charset="0"/>
              <a:cs typeface="Calibri Light" pitchFamily="34" charset="0"/>
            </a:endParaRPr>
          </a:p>
          <a:p>
            <a:pPr marL="438150" indent="14288" algn="just">
              <a:buNone/>
            </a:pPr>
            <a:r>
              <a:rPr lang="pl-PL" i="1" dirty="0" smtClean="0">
                <a:latin typeface="Calibri Light" pitchFamily="34" charset="0"/>
                <a:cs typeface="Calibri Light" pitchFamily="34" charset="0"/>
              </a:rPr>
              <a:t>W przypadku zwichnięcia lub skręcenia stawów wystarczy unieruchomienie uszkodzonego stawu. Do unieruchomienia używa się szyny Kramera, deski, laski kija itp., które powinny być owinięte miękkim materiałem. W przypadku braku środków unieruchamiających można uzyskać częściowe unieruchomienie przymocowując uszkodzoną kończynę dolną do zdrowej (pomiędzy udami, kolanami i kostkami stosując miękką przekładkę) lub uszkodzone ramię do tułowia).</a:t>
            </a:r>
          </a:p>
          <a:p>
            <a:pPr>
              <a:buNone/>
            </a:pPr>
            <a:endParaRPr lang="pl-PL"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lgn="ctr"/>
            <a:r>
              <a:rPr lang="pl-PL" dirty="0" smtClean="0"/>
              <a:t/>
            </a:r>
            <a:br>
              <a:rPr lang="pl-PL" dirty="0" smtClean="0"/>
            </a:br>
            <a:r>
              <a:rPr lang="pl-PL" dirty="0" smtClean="0"/>
              <a:t>Uraz kręgosłupa</a:t>
            </a:r>
            <a:br>
              <a:rPr lang="pl-PL" dirty="0" smtClean="0"/>
            </a:br>
            <a:endParaRPr lang="pl-PL" dirty="0"/>
          </a:p>
        </p:txBody>
      </p:sp>
      <p:sp>
        <p:nvSpPr>
          <p:cNvPr id="3" name="Symbol zastępczy zawartości 2"/>
          <p:cNvSpPr>
            <a:spLocks noGrp="1"/>
          </p:cNvSpPr>
          <p:nvPr>
            <p:ph idx="1"/>
          </p:nvPr>
        </p:nvSpPr>
        <p:spPr/>
        <p:txBody>
          <a:bodyPr>
            <a:normAutofit fontScale="77500" lnSpcReduction="20000"/>
          </a:bodyPr>
          <a:lstStyle/>
          <a:p>
            <a:pPr marL="438150" indent="14288" algn="just">
              <a:buNone/>
            </a:pPr>
            <a:r>
              <a:rPr lang="pl-PL" i="1" dirty="0" smtClean="0">
                <a:latin typeface="Calibri Light" pitchFamily="34" charset="0"/>
                <a:cs typeface="Calibri Light" pitchFamily="34" charset="0"/>
              </a:rPr>
              <a:t>Uraz kręgosłupa podejrzewamy:</a:t>
            </a:r>
          </a:p>
          <a:p>
            <a:pPr lvl="0" algn="just"/>
            <a:r>
              <a:rPr lang="pl-PL" i="1" dirty="0" smtClean="0">
                <a:latin typeface="Calibri Light" pitchFamily="34" charset="0"/>
                <a:cs typeface="Calibri Light" pitchFamily="34" charset="0"/>
              </a:rPr>
              <a:t>gdy nastąpił upadek z wysokości powyżej 2 metrów,</a:t>
            </a:r>
          </a:p>
          <a:p>
            <a:pPr lvl="0" algn="just"/>
            <a:r>
              <a:rPr lang="pl-PL" i="1" dirty="0" smtClean="0">
                <a:latin typeface="Calibri Light" pitchFamily="34" charset="0"/>
                <a:cs typeface="Calibri Light" pitchFamily="34" charset="0"/>
              </a:rPr>
              <a:t>w przypadku podtopienia,</a:t>
            </a:r>
          </a:p>
          <a:p>
            <a:pPr lvl="0" algn="just"/>
            <a:r>
              <a:rPr lang="pl-PL" i="1" dirty="0" smtClean="0">
                <a:latin typeface="Calibri Light" pitchFamily="34" charset="0"/>
                <a:cs typeface="Calibri Light" pitchFamily="34" charset="0"/>
              </a:rPr>
              <a:t>w przypadku rany powyżej linii obojczyków,</a:t>
            </a:r>
          </a:p>
          <a:p>
            <a:pPr lvl="0" algn="just"/>
            <a:r>
              <a:rPr lang="pl-PL" i="1" dirty="0" smtClean="0">
                <a:latin typeface="Calibri Light" pitchFamily="34" charset="0"/>
                <a:cs typeface="Calibri Light" pitchFamily="34" charset="0"/>
              </a:rPr>
              <a:t>w wyniku wypadku samochodowego,</a:t>
            </a:r>
          </a:p>
          <a:p>
            <a:pPr lvl="0" algn="just"/>
            <a:r>
              <a:rPr lang="pl-PL" i="1" dirty="0" smtClean="0">
                <a:latin typeface="Calibri Light" pitchFamily="34" charset="0"/>
                <a:cs typeface="Calibri Light" pitchFamily="34" charset="0"/>
              </a:rPr>
              <a:t>gdy nie znamy mechanizmu urazu.</a:t>
            </a:r>
          </a:p>
          <a:p>
            <a:pPr algn="just"/>
            <a:endParaRPr lang="pl-PL" i="1" dirty="0" smtClean="0">
              <a:latin typeface="Calibri Light" pitchFamily="34" charset="0"/>
              <a:cs typeface="Calibri Light" pitchFamily="34" charset="0"/>
            </a:endParaRPr>
          </a:p>
          <a:p>
            <a:pPr algn="just"/>
            <a:r>
              <a:rPr lang="pl-PL" b="1" i="1" dirty="0" smtClean="0">
                <a:latin typeface="Calibri Light" pitchFamily="34" charset="0"/>
                <a:cs typeface="Calibri Light" pitchFamily="34" charset="0"/>
              </a:rPr>
              <a:t>Postępowanie w przypadku urazu kręgosłupa:</a:t>
            </a:r>
          </a:p>
          <a:p>
            <a:pPr lvl="0" algn="just"/>
            <a:r>
              <a:rPr lang="pl-PL" i="1" dirty="0" smtClean="0">
                <a:latin typeface="Calibri Light" pitchFamily="34" charset="0"/>
                <a:cs typeface="Calibri Light" pitchFamily="34" charset="0"/>
              </a:rPr>
              <a:t>należy unieruchomić - ustabilizować ręcznie lub zastosować kołnierz,</a:t>
            </a:r>
          </a:p>
          <a:p>
            <a:pPr lvl="0" algn="just"/>
            <a:r>
              <a:rPr lang="pl-PL" i="1" dirty="0" smtClean="0">
                <a:latin typeface="Calibri Light" pitchFamily="34" charset="0"/>
                <a:cs typeface="Calibri Light" pitchFamily="34" charset="0"/>
              </a:rPr>
              <a:t>nie należy bez potrzeby ruszać poszkodowanego,</a:t>
            </a:r>
          </a:p>
          <a:p>
            <a:pPr lvl="0" algn="just"/>
            <a:r>
              <a:rPr lang="pl-PL" i="1" dirty="0" smtClean="0">
                <a:latin typeface="Calibri Light" pitchFamily="34" charset="0"/>
                <a:cs typeface="Calibri Light" pitchFamily="34" charset="0"/>
              </a:rPr>
              <a:t>wykonać BLS(wczesne rozpoczęcie resuscytacji krążeniowo - oddechowej), udrożnienie dróg oddechowych,</a:t>
            </a:r>
          </a:p>
          <a:p>
            <a:pPr lvl="0" algn="just"/>
            <a:r>
              <a:rPr lang="pl-PL" i="1" dirty="0" smtClean="0">
                <a:latin typeface="Calibri Light" pitchFamily="34" charset="0"/>
                <a:cs typeface="Calibri Light" pitchFamily="34" charset="0"/>
              </a:rPr>
              <a:t>wezwać pomoc!</a:t>
            </a:r>
          </a:p>
          <a:p>
            <a:pPr>
              <a:buNone/>
            </a:pPr>
            <a:endParaRPr lang="pl-PL"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lgn="ctr"/>
            <a:r>
              <a:rPr lang="pl-PL" dirty="0" smtClean="0"/>
              <a:t/>
            </a:r>
            <a:br>
              <a:rPr lang="pl-PL" dirty="0" smtClean="0"/>
            </a:br>
            <a:r>
              <a:rPr lang="pl-PL" dirty="0" smtClean="0"/>
              <a:t>Oparzenia</a:t>
            </a:r>
            <a:br>
              <a:rPr lang="pl-PL" dirty="0" smtClean="0"/>
            </a:br>
            <a:endParaRPr lang="pl-PL" dirty="0"/>
          </a:p>
        </p:txBody>
      </p:sp>
      <p:sp>
        <p:nvSpPr>
          <p:cNvPr id="3" name="Symbol zastępczy zawartości 2"/>
          <p:cNvSpPr>
            <a:spLocks noGrp="1"/>
          </p:cNvSpPr>
          <p:nvPr>
            <p:ph idx="1"/>
          </p:nvPr>
        </p:nvSpPr>
        <p:spPr/>
        <p:txBody>
          <a:bodyPr>
            <a:normAutofit fontScale="47500" lnSpcReduction="20000"/>
          </a:bodyPr>
          <a:lstStyle/>
          <a:p>
            <a:pPr marL="438150" indent="14288" algn="just">
              <a:buNone/>
            </a:pPr>
            <a:r>
              <a:rPr lang="pl-PL" b="1" i="1" dirty="0" smtClean="0">
                <a:latin typeface="Calibri Light" pitchFamily="34" charset="0"/>
                <a:cs typeface="Calibri Light" pitchFamily="34" charset="0"/>
              </a:rPr>
              <a:t>Pierwsza pomoc (pomoc doraźna) w rozległych oparzeniach termicznych polega na:</a:t>
            </a:r>
          </a:p>
          <a:p>
            <a:pPr lvl="0" algn="just"/>
            <a:r>
              <a:rPr lang="pl-PL" i="1" dirty="0" smtClean="0">
                <a:latin typeface="Calibri Light" pitchFamily="34" charset="0"/>
                <a:cs typeface="Calibri Light" pitchFamily="34" charset="0"/>
              </a:rPr>
              <a:t>usunięciu źródła działania wysokiej temperatury poprzez gaszenie wodą lub gaśnicą lub usuwamy poszkodowanego z zagrożonego pomieszczenia,</a:t>
            </a:r>
          </a:p>
          <a:p>
            <a:pPr lvl="0" algn="just"/>
            <a:r>
              <a:rPr lang="pl-PL" i="1" dirty="0" smtClean="0">
                <a:latin typeface="Calibri Light" pitchFamily="34" charset="0"/>
                <a:cs typeface="Calibri Light" pitchFamily="34" charset="0"/>
              </a:rPr>
              <a:t>ugaszeniu odzieży i udrożnieniu dróg oddechowych,</a:t>
            </a:r>
          </a:p>
          <a:p>
            <a:pPr lvl="0" algn="just"/>
            <a:r>
              <a:rPr lang="pl-PL" i="1" dirty="0" smtClean="0">
                <a:latin typeface="Calibri Light" pitchFamily="34" charset="0"/>
                <a:cs typeface="Calibri Light" pitchFamily="34" charset="0"/>
              </a:rPr>
              <a:t>odsłonięciu miejsc oparzonych - zdejmując delikatnie lub rozcinając odzież, przylepionej odzieży nie wolno odrywać od skóry, a jedynie okroić wokół oparzenia,</a:t>
            </a:r>
          </a:p>
          <a:p>
            <a:pPr lvl="0" algn="just"/>
            <a:r>
              <a:rPr lang="pl-PL" i="1" dirty="0" smtClean="0">
                <a:latin typeface="Calibri Light" pitchFamily="34" charset="0"/>
                <a:cs typeface="Calibri Light" pitchFamily="34" charset="0"/>
              </a:rPr>
              <a:t>zdjęciu z miejsc oparzonych obrączki, pierścionków, bransoletek, naszyjników itp.(ze względu na szybko pojawiający się obrzęk,</a:t>
            </a:r>
          </a:p>
          <a:p>
            <a:pPr lvl="0" algn="just"/>
            <a:r>
              <a:rPr lang="pl-PL" i="1" dirty="0" smtClean="0">
                <a:latin typeface="Calibri Light" pitchFamily="34" charset="0"/>
                <a:cs typeface="Calibri Light" pitchFamily="34" charset="0"/>
              </a:rPr>
              <a:t>chłodzeniu (polewaniu) zimną wodą miejsc oparzonych tak długo, póki ból nie ustąpi (co najmniej 15 -20 minut). Nie można dopuścić jednak do wychłodzenia ratowanego. Przy dużej powierzchni oparzonej chłodzenie przerwać wcześniej,</a:t>
            </a:r>
          </a:p>
          <a:p>
            <a:pPr lvl="0" algn="just"/>
            <a:r>
              <a:rPr lang="pl-PL" i="1" dirty="0" smtClean="0">
                <a:latin typeface="Calibri Light" pitchFamily="34" charset="0"/>
                <a:cs typeface="Calibri Light" pitchFamily="34" charset="0"/>
              </a:rPr>
              <a:t>osłonięciu jałowym opatrunkiem miejsca oparzonego (oparzenia twarzy nie muszą być osłaniane).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W razie braku jałowego opatrunku, użyć świeżo wypranego (najlepiej wyprasowanego) prześcieradła lub czystej folii z rolki (na dłoń lub stopę czystą torebkę foliową,</a:t>
            </a:r>
          </a:p>
          <a:p>
            <a:pPr lvl="0" algn="just"/>
            <a:r>
              <a:rPr lang="pl-PL" i="1" dirty="0" smtClean="0">
                <a:latin typeface="Calibri Light" pitchFamily="34" charset="0"/>
                <a:cs typeface="Calibri Light" pitchFamily="34" charset="0"/>
              </a:rPr>
              <a:t>zapewnieniu szybkiej pomocy medycznej,</a:t>
            </a:r>
          </a:p>
          <a:p>
            <a:pPr algn="just"/>
            <a:r>
              <a:rPr lang="pl-PL" i="1" dirty="0" smtClean="0">
                <a:latin typeface="Calibri Light" pitchFamily="34" charset="0"/>
                <a:cs typeface="Calibri Light" pitchFamily="34" charset="0"/>
              </a:rPr>
              <a:t>Poszkodowanego z rozległymi z zaczerwienieniami (oparzeniowymi) skóry oraz z innymi poważniejszymi oparzeniami należy kierować do lekarza.</a:t>
            </a:r>
          </a:p>
          <a:p>
            <a:pPr marL="438150" indent="14288" algn="just">
              <a:buNone/>
            </a:pPr>
            <a:endParaRPr lang="pl-PL" b="1" i="1" dirty="0" smtClean="0">
              <a:latin typeface="Calibri Light" pitchFamily="34" charset="0"/>
              <a:cs typeface="Calibri Light" pitchFamily="34" charset="0"/>
            </a:endParaRPr>
          </a:p>
          <a:p>
            <a:pPr marL="438150" indent="14288" algn="just">
              <a:buNone/>
            </a:pPr>
            <a:r>
              <a:rPr lang="pl-PL" b="1" i="1" dirty="0" smtClean="0">
                <a:solidFill>
                  <a:srgbClr val="FF0000"/>
                </a:solidFill>
                <a:latin typeface="Calibri Light" pitchFamily="34" charset="0"/>
                <a:cs typeface="Calibri Light" pitchFamily="34" charset="0"/>
              </a:rPr>
              <a:t>Zapamiętaj!!!</a:t>
            </a:r>
            <a:endParaRPr lang="pl-PL" i="1" dirty="0" smtClean="0">
              <a:solidFill>
                <a:srgbClr val="FF0000"/>
              </a:solidFill>
              <a:latin typeface="Calibri Light" pitchFamily="34" charset="0"/>
              <a:cs typeface="Calibri Light" pitchFamily="34" charset="0"/>
            </a:endParaRPr>
          </a:p>
          <a:p>
            <a:pPr marL="438150" indent="14288" algn="just">
              <a:buNone/>
            </a:pPr>
            <a:r>
              <a:rPr lang="pl-PL" i="1" dirty="0" smtClean="0">
                <a:solidFill>
                  <a:srgbClr val="FF0000"/>
                </a:solidFill>
                <a:latin typeface="Calibri Light" pitchFamily="34" charset="0"/>
                <a:cs typeface="Calibri Light" pitchFamily="34" charset="0"/>
              </a:rPr>
              <a:t>Nie wolno </a:t>
            </a:r>
            <a:r>
              <a:rPr lang="pl-PL" i="1" dirty="0" err="1" smtClean="0">
                <a:solidFill>
                  <a:srgbClr val="FF0000"/>
                </a:solidFill>
                <a:latin typeface="Calibri Light" pitchFamily="34" charset="0"/>
                <a:cs typeface="Calibri Light" pitchFamily="34" charset="0"/>
              </a:rPr>
              <a:t>walewać</a:t>
            </a:r>
            <a:r>
              <a:rPr lang="pl-PL" i="1" dirty="0" smtClean="0">
                <a:solidFill>
                  <a:srgbClr val="FF0000"/>
                </a:solidFill>
                <a:latin typeface="Calibri Light" pitchFamily="34" charset="0"/>
                <a:cs typeface="Calibri Light" pitchFamily="34" charset="0"/>
              </a:rPr>
              <a:t> miejsc oparzonych spirytusem, oliwą, smarować maściami tłuszczami itp., przecinać pęcherze ani też na miejsca oparzone nakładać watę.</a:t>
            </a:r>
          </a:p>
          <a:p>
            <a:pPr>
              <a:buNone/>
            </a:pPr>
            <a:endParaRPr lang="pl-PL"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lgn="ctr"/>
            <a:r>
              <a:rPr lang="pl-PL" dirty="0" smtClean="0"/>
              <a:t/>
            </a:r>
            <a:br>
              <a:rPr lang="pl-PL" dirty="0" smtClean="0"/>
            </a:br>
            <a:r>
              <a:rPr lang="pl-PL" dirty="0" smtClean="0"/>
              <a:t>Odmrożenia</a:t>
            </a:r>
            <a:br>
              <a:rPr lang="pl-PL" dirty="0" smtClean="0"/>
            </a:br>
            <a:endParaRPr lang="pl-PL" dirty="0"/>
          </a:p>
        </p:txBody>
      </p:sp>
      <p:sp>
        <p:nvSpPr>
          <p:cNvPr id="3" name="Symbol zastępczy zawartości 2"/>
          <p:cNvSpPr>
            <a:spLocks noGrp="1"/>
          </p:cNvSpPr>
          <p:nvPr>
            <p:ph idx="1"/>
          </p:nvPr>
        </p:nvSpPr>
        <p:spPr/>
        <p:txBody>
          <a:bodyPr>
            <a:normAutofit fontScale="70000" lnSpcReduction="20000"/>
          </a:bodyPr>
          <a:lstStyle/>
          <a:p>
            <a:pPr marL="438150" indent="14288" algn="just">
              <a:buNone/>
            </a:pPr>
            <a:r>
              <a:rPr lang="pl-PL" i="1" dirty="0" smtClean="0">
                <a:latin typeface="Calibri Light" pitchFamily="34" charset="0"/>
                <a:cs typeface="Calibri Light" pitchFamily="34" charset="0"/>
              </a:rPr>
              <a:t>Działanie niskiej temperatury na organizm powoduje obumieranie tkanek.</a:t>
            </a:r>
          </a:p>
          <a:p>
            <a:pPr marL="438150" indent="14288" algn="just">
              <a:buNone/>
            </a:pPr>
            <a:r>
              <a:rPr lang="pl-PL" b="1" i="1" dirty="0" smtClean="0">
                <a:latin typeface="Calibri Light" pitchFamily="34" charset="0"/>
                <a:cs typeface="Calibri Light" pitchFamily="34" charset="0"/>
              </a:rPr>
              <a:t>Pierwsza pomoc </a:t>
            </a:r>
            <a:r>
              <a:rPr lang="pl-PL" i="1" dirty="0" smtClean="0">
                <a:latin typeface="Calibri Light" pitchFamily="34" charset="0"/>
                <a:cs typeface="Calibri Light" pitchFamily="34" charset="0"/>
              </a:rPr>
              <a:t>polega na tym, aby odmrożenie części ciała ogrzać w miarę możliwości jak najszybszej. Należy przygotować kąpiel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o temp. wody 20°C i stopniowo podgrzewać dolewając ciepłej wody aż do osiągnięcia 37°C. Po przywróceniu krążenia krwi (odczuwania tętnienia i bólu, zaczerwienienia skóry i powrotu ciepłoty ciała), należy kąpiel przerwać, ciało delikatnie osuszyć nadal utrzymując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w cieple. W warunkach, w których nie ma możliwości ogrzania ciała w sposób wyżej podany, odmrożona. </a:t>
            </a:r>
            <a:r>
              <a:rPr lang="pl-PL" i="1" cap="small" dirty="0" smtClean="0">
                <a:latin typeface="Calibri Light" pitchFamily="34" charset="0"/>
                <a:cs typeface="Calibri Light" pitchFamily="34" charset="0"/>
              </a:rPr>
              <a:t>Część </a:t>
            </a:r>
            <a:r>
              <a:rPr lang="pl-PL" i="1" dirty="0" smtClean="0">
                <a:latin typeface="Calibri Light" pitchFamily="34" charset="0"/>
                <a:cs typeface="Calibri Light" pitchFamily="34" charset="0"/>
              </a:rPr>
              <a:t>ciała ogrzewać należy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w swoich dłoniach, pod pachą. Niezależnie od wymienionych czynności należy podawać gorące płyny (kawa, herbata).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W odmrożeniach nigdy nie należy podawać większych ilości alkoholu ani stosować energicznego rozcierania ciała, zwłaszcza śniegiem.</a:t>
            </a:r>
          </a:p>
          <a:p>
            <a:endParaRPr lang="pl-PL"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lgn="ctr"/>
            <a:r>
              <a:rPr lang="pl-PL" dirty="0" smtClean="0"/>
              <a:t>Zatrucie pokarmowe</a:t>
            </a:r>
            <a:br>
              <a:rPr lang="pl-PL" dirty="0" smtClean="0"/>
            </a:br>
            <a:endParaRPr lang="pl-PL" dirty="0"/>
          </a:p>
        </p:txBody>
      </p:sp>
      <p:sp>
        <p:nvSpPr>
          <p:cNvPr id="3" name="Symbol zastępczy zawartości 2"/>
          <p:cNvSpPr>
            <a:spLocks noGrp="1"/>
          </p:cNvSpPr>
          <p:nvPr>
            <p:ph idx="1"/>
          </p:nvPr>
        </p:nvSpPr>
        <p:spPr/>
        <p:txBody>
          <a:bodyPr>
            <a:normAutofit fontScale="77500" lnSpcReduction="20000"/>
          </a:bodyPr>
          <a:lstStyle/>
          <a:p>
            <a:pPr marL="438150" indent="14288">
              <a:buNone/>
            </a:pPr>
            <a:r>
              <a:rPr lang="pl-PL" b="1" i="1" dirty="0" smtClean="0">
                <a:latin typeface="Calibri Light" pitchFamily="34" charset="0"/>
                <a:cs typeface="Calibri Light" pitchFamily="34" charset="0"/>
              </a:rPr>
              <a:t>Ogólne objawy zatrucia:</a:t>
            </a:r>
          </a:p>
          <a:p>
            <a:pPr lvl="0"/>
            <a:r>
              <a:rPr lang="pl-PL" i="1" dirty="0" smtClean="0">
                <a:latin typeface="Calibri Light" pitchFamily="34" charset="0"/>
                <a:cs typeface="Calibri Light" pitchFamily="34" charset="0"/>
              </a:rPr>
              <a:t>osłabienie,</a:t>
            </a:r>
          </a:p>
          <a:p>
            <a:pPr lvl="0"/>
            <a:r>
              <a:rPr lang="pl-PL" i="1" dirty="0" smtClean="0">
                <a:latin typeface="Calibri Light" pitchFamily="34" charset="0"/>
                <a:cs typeface="Calibri Light" pitchFamily="34" charset="0"/>
              </a:rPr>
              <a:t>ból głowy, wymioty,</a:t>
            </a:r>
          </a:p>
          <a:p>
            <a:pPr lvl="0"/>
            <a:r>
              <a:rPr lang="pl-PL" i="1" dirty="0" smtClean="0">
                <a:latin typeface="Calibri Light" pitchFamily="34" charset="0"/>
                <a:cs typeface="Calibri Light" pitchFamily="34" charset="0"/>
              </a:rPr>
              <a:t>biegunka,</a:t>
            </a:r>
          </a:p>
          <a:p>
            <a:pPr lvl="0"/>
            <a:r>
              <a:rPr lang="pl-PL" i="1" dirty="0" smtClean="0">
                <a:latin typeface="Calibri Light" pitchFamily="34" charset="0"/>
                <a:cs typeface="Calibri Light" pitchFamily="34" charset="0"/>
              </a:rPr>
              <a:t>bóle brzucha,</a:t>
            </a:r>
          </a:p>
          <a:p>
            <a:pPr lvl="0"/>
            <a:r>
              <a:rPr lang="pl-PL" i="1" dirty="0" smtClean="0">
                <a:latin typeface="Calibri Light" pitchFamily="34" charset="0"/>
                <a:cs typeface="Calibri Light" pitchFamily="34" charset="0"/>
              </a:rPr>
              <a:t>zawroty głowy,</a:t>
            </a:r>
          </a:p>
          <a:p>
            <a:pPr lvl="0"/>
            <a:r>
              <a:rPr lang="pl-PL" i="1" dirty="0" smtClean="0">
                <a:latin typeface="Calibri Light" pitchFamily="34" charset="0"/>
                <a:cs typeface="Calibri Light" pitchFamily="34" charset="0"/>
              </a:rPr>
              <a:t>dreszcze,</a:t>
            </a:r>
          </a:p>
          <a:p>
            <a:pPr lvl="0"/>
            <a:r>
              <a:rPr lang="pl-PL" i="1" dirty="0" smtClean="0">
                <a:latin typeface="Calibri Light" pitchFamily="34" charset="0"/>
                <a:cs typeface="Calibri Light" pitchFamily="34" charset="0"/>
              </a:rPr>
              <a:t>skłonności do omdleń po 4 - 12 godzinach po spożyciu szkodliwego pokarmu. </a:t>
            </a:r>
          </a:p>
          <a:p>
            <a:pPr lvl="0"/>
            <a:endParaRPr lang="pl-PL" i="1" dirty="0" smtClean="0">
              <a:latin typeface="Calibri Light" pitchFamily="34" charset="0"/>
              <a:cs typeface="Calibri Light" pitchFamily="34" charset="0"/>
            </a:endParaRPr>
          </a:p>
          <a:p>
            <a:pPr lvl="0">
              <a:buNone/>
            </a:pPr>
            <a:r>
              <a:rPr lang="pl-PL" b="1" i="1" dirty="0" smtClean="0">
                <a:latin typeface="Calibri Light" pitchFamily="34" charset="0"/>
                <a:cs typeface="Calibri Light" pitchFamily="34" charset="0"/>
              </a:rPr>
              <a:t>Pierwsza pomoc polega na</a:t>
            </a:r>
            <a:r>
              <a:rPr lang="pl-PL" i="1" dirty="0" smtClean="0">
                <a:latin typeface="Calibri Light" pitchFamily="34" charset="0"/>
                <a:cs typeface="Calibri Light" pitchFamily="34" charset="0"/>
              </a:rPr>
              <a:t>:</a:t>
            </a:r>
          </a:p>
          <a:p>
            <a:pPr lvl="0"/>
            <a:r>
              <a:rPr lang="pl-PL" i="1" dirty="0" smtClean="0">
                <a:latin typeface="Calibri Light" pitchFamily="34" charset="0"/>
                <a:cs typeface="Calibri Light" pitchFamily="34" charset="0"/>
              </a:rPr>
              <a:t>podaniu niesłodzonej ciepłej herbaty lub kawy,</a:t>
            </a:r>
          </a:p>
          <a:p>
            <a:r>
              <a:rPr lang="pl-PL" i="1" dirty="0" smtClean="0">
                <a:latin typeface="Calibri Light" pitchFamily="34" charset="0"/>
                <a:cs typeface="Calibri Light" pitchFamily="34" charset="0"/>
              </a:rPr>
              <a:t>chorego należy skierować do szpitala zabierając ze sobą resztę spożytego przez chorego pokarmu lub leku.</a:t>
            </a:r>
          </a:p>
          <a:p>
            <a:endParaRPr lang="pl-PL"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lgn="ctr"/>
            <a:r>
              <a:rPr lang="pl-PL" dirty="0" smtClean="0"/>
              <a:t/>
            </a:r>
            <a:br>
              <a:rPr lang="pl-PL" dirty="0" smtClean="0"/>
            </a:br>
            <a:r>
              <a:rPr lang="pl-PL" dirty="0" smtClean="0"/>
              <a:t>Zaczadzenie</a:t>
            </a:r>
            <a:br>
              <a:rPr lang="pl-PL" dirty="0" smtClean="0"/>
            </a:br>
            <a:endParaRPr lang="pl-PL" dirty="0"/>
          </a:p>
        </p:txBody>
      </p:sp>
      <p:sp>
        <p:nvSpPr>
          <p:cNvPr id="3" name="Symbol zastępczy zawartości 2"/>
          <p:cNvSpPr>
            <a:spLocks noGrp="1"/>
          </p:cNvSpPr>
          <p:nvPr>
            <p:ph idx="1"/>
          </p:nvPr>
        </p:nvSpPr>
        <p:spPr/>
        <p:txBody>
          <a:bodyPr/>
          <a:lstStyle/>
          <a:p>
            <a:pPr marL="438150" indent="14288">
              <a:buNone/>
            </a:pPr>
            <a:r>
              <a:rPr lang="pl-PL" i="1" dirty="0" smtClean="0">
                <a:latin typeface="Calibri Light" pitchFamily="34" charset="0"/>
                <a:cs typeface="Calibri Light" pitchFamily="34" charset="0"/>
              </a:rPr>
              <a:t>W przypadku wystąpienia zaczadzenia należy:</a:t>
            </a:r>
          </a:p>
          <a:p>
            <a:pPr lvl="0"/>
            <a:r>
              <a:rPr lang="pl-PL" i="1" dirty="0" smtClean="0">
                <a:latin typeface="Calibri Light" pitchFamily="34" charset="0"/>
                <a:cs typeface="Calibri Light" pitchFamily="34" charset="0"/>
              </a:rPr>
              <a:t>wynieść zatrutego z pomieszczenia, w którym doszło do zatrucia,</a:t>
            </a:r>
          </a:p>
          <a:p>
            <a:pPr lvl="0"/>
            <a:r>
              <a:rPr lang="pl-PL" i="1" dirty="0" smtClean="0">
                <a:latin typeface="Calibri Light" pitchFamily="34" charset="0"/>
                <a:cs typeface="Calibri Light" pitchFamily="34" charset="0"/>
              </a:rPr>
              <a:t>wezwać pomoc,</a:t>
            </a:r>
          </a:p>
          <a:p>
            <a:pPr lvl="0"/>
            <a:r>
              <a:rPr lang="pl-PL" i="1" dirty="0" smtClean="0">
                <a:latin typeface="Calibri Light" pitchFamily="34" charset="0"/>
                <a:cs typeface="Calibri Light" pitchFamily="34" charset="0"/>
              </a:rPr>
              <a:t>zapewnić dopływ świeżego powietrza, rozluźnić odzież,</a:t>
            </a:r>
          </a:p>
          <a:p>
            <a:pPr lvl="0"/>
            <a:r>
              <a:rPr lang="pl-PL" i="1" dirty="0" smtClean="0">
                <a:latin typeface="Calibri Light" pitchFamily="34" charset="0"/>
                <a:cs typeface="Calibri Light" pitchFamily="34" charset="0"/>
              </a:rPr>
              <a:t>w razie potrzeby zastosować sztuczne oddychanie i pośredni masaż serca.</a:t>
            </a:r>
          </a:p>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60648"/>
            <a:ext cx="8136904" cy="792088"/>
          </a:xfrm>
        </p:spPr>
        <p:txBody>
          <a:bodyPr>
            <a:noAutofit/>
          </a:bodyPr>
          <a:lstStyle/>
          <a:p>
            <a:pPr algn="ctr"/>
            <a:r>
              <a:rPr lang="pl-PL" sz="3600" dirty="0" smtClean="0"/>
              <a:t/>
            </a:r>
            <a:br>
              <a:rPr lang="pl-PL" sz="3600" dirty="0" smtClean="0"/>
            </a:br>
            <a:r>
              <a:rPr lang="pl-PL" sz="3600" dirty="0" smtClean="0"/>
              <a:t/>
            </a:r>
            <a:br>
              <a:rPr lang="pl-PL" sz="3600" dirty="0" smtClean="0"/>
            </a:br>
            <a:r>
              <a:rPr lang="pl-PL" sz="3600" dirty="0" smtClean="0"/>
              <a:t>RODZAJE ALARMÓW, SYGNAŁY ALARMOWE</a:t>
            </a:r>
            <a:br>
              <a:rPr lang="pl-PL" sz="3600" dirty="0" smtClean="0"/>
            </a:br>
            <a:r>
              <a:rPr lang="pl-PL" sz="3600" b="1" dirty="0" smtClean="0"/>
              <a:t/>
            </a:r>
            <a:br>
              <a:rPr lang="pl-PL" sz="3600" b="1" dirty="0" smtClean="0"/>
            </a:br>
            <a:endParaRPr lang="pl-PL" sz="3600" dirty="0"/>
          </a:p>
        </p:txBody>
      </p:sp>
      <p:sp>
        <p:nvSpPr>
          <p:cNvPr id="3" name="Symbol zastępczy zawartości 2"/>
          <p:cNvSpPr>
            <a:spLocks noGrp="1"/>
          </p:cNvSpPr>
          <p:nvPr>
            <p:ph idx="1"/>
          </p:nvPr>
        </p:nvSpPr>
        <p:spPr/>
        <p:txBody>
          <a:bodyPr>
            <a:normAutofit/>
          </a:bodyPr>
          <a:lstStyle/>
          <a:p>
            <a:endParaRPr lang="pl-PL" dirty="0" smtClean="0"/>
          </a:p>
          <a:p>
            <a:endParaRPr lang="pl-PL" dirty="0"/>
          </a:p>
        </p:txBody>
      </p:sp>
      <p:graphicFrame>
        <p:nvGraphicFramePr>
          <p:cNvPr id="5" name="Tabela 4"/>
          <p:cNvGraphicFramePr>
            <a:graphicFrameLocks noGrp="1"/>
          </p:cNvGraphicFramePr>
          <p:nvPr/>
        </p:nvGraphicFramePr>
        <p:xfrm>
          <a:off x="1619672" y="2132856"/>
          <a:ext cx="6624735" cy="3575304"/>
        </p:xfrm>
        <a:graphic>
          <a:graphicData uri="http://schemas.openxmlformats.org/drawingml/2006/table">
            <a:tbl>
              <a:tblPr firstRow="1" bandRow="1">
                <a:tableStyleId>{5C22544A-7EE6-4342-B048-85BDC9FD1C3A}</a:tableStyleId>
              </a:tblPr>
              <a:tblGrid>
                <a:gridCol w="451686"/>
                <a:gridCol w="1279778"/>
                <a:gridCol w="1129217"/>
                <a:gridCol w="1656184"/>
                <a:gridCol w="2107870"/>
              </a:tblGrid>
              <a:tr h="467456">
                <a:tc>
                  <a:txBody>
                    <a:bodyPr/>
                    <a:lstStyle/>
                    <a:p>
                      <a:pPr>
                        <a:lnSpc>
                          <a:spcPct val="115000"/>
                        </a:lnSpc>
                        <a:spcAft>
                          <a:spcPts val="0"/>
                        </a:spcAft>
                      </a:pPr>
                      <a:r>
                        <a:rPr lang="pl-PL" sz="1200" dirty="0">
                          <a:latin typeface="Times New Roman"/>
                          <a:ea typeface="Times New Roman"/>
                          <a:cs typeface="Times New Roman"/>
                        </a:rPr>
                        <a:t>Lp.</a:t>
                      </a:r>
                      <a:endParaRPr lang="pl-PL" sz="1100" dirty="0">
                        <a:latin typeface="Calibri"/>
                        <a:ea typeface="Calibri"/>
                        <a:cs typeface="Times New Roman"/>
                      </a:endParaRPr>
                    </a:p>
                  </a:txBody>
                  <a:tcPr marL="68580" marR="68580" marT="0" marB="0"/>
                </a:tc>
                <a:tc>
                  <a:txBody>
                    <a:bodyPr/>
                    <a:lstStyle/>
                    <a:p>
                      <a:pPr>
                        <a:lnSpc>
                          <a:spcPct val="115000"/>
                        </a:lnSpc>
                        <a:spcAft>
                          <a:spcPts val="0"/>
                        </a:spcAft>
                      </a:pPr>
                      <a:r>
                        <a:rPr lang="pl-PL" sz="1200">
                          <a:latin typeface="Times New Roman"/>
                          <a:ea typeface="Times New Roman"/>
                          <a:cs typeface="Times New Roman"/>
                        </a:rPr>
                        <a:t>Rodzaj alarmu</a:t>
                      </a:r>
                      <a:endParaRPr lang="pl-PL" sz="1100">
                        <a:latin typeface="Calibri"/>
                        <a:ea typeface="Calibri"/>
                        <a:cs typeface="Times New Roman"/>
                      </a:endParaRPr>
                    </a:p>
                  </a:txBody>
                  <a:tcPr marL="68580" marR="68580" marT="0" marB="0"/>
                </a:tc>
                <a:tc>
                  <a:txBody>
                    <a:bodyPr/>
                    <a:lstStyle/>
                    <a:p>
                      <a:pPr>
                        <a:lnSpc>
                          <a:spcPct val="115000"/>
                        </a:lnSpc>
                        <a:spcAft>
                          <a:spcPts val="0"/>
                        </a:spcAft>
                      </a:pPr>
                      <a:r>
                        <a:rPr lang="pl-PL" sz="1200">
                          <a:latin typeface="Times New Roman"/>
                          <a:ea typeface="Times New Roman"/>
                          <a:cs typeface="Times New Roman"/>
                        </a:rPr>
                        <a:t>Akustyczny system alarmowy</a:t>
                      </a:r>
                      <a:endParaRPr lang="pl-PL" sz="1100">
                        <a:latin typeface="Calibri"/>
                        <a:ea typeface="Calibri"/>
                        <a:cs typeface="Times New Roman"/>
                      </a:endParaRPr>
                    </a:p>
                  </a:txBody>
                  <a:tcPr marL="68580" marR="68580" marT="0" marB="0"/>
                </a:tc>
                <a:tc>
                  <a:txBody>
                    <a:bodyPr/>
                    <a:lstStyle/>
                    <a:p>
                      <a:pPr>
                        <a:lnSpc>
                          <a:spcPct val="115000"/>
                        </a:lnSpc>
                        <a:spcAft>
                          <a:spcPts val="0"/>
                        </a:spcAft>
                      </a:pPr>
                      <a:r>
                        <a:rPr lang="pl-PL" sz="1200">
                          <a:latin typeface="Times New Roman"/>
                          <a:ea typeface="Times New Roman"/>
                          <a:cs typeface="Times New Roman"/>
                        </a:rPr>
                        <a:t>Środki masowego przekazu</a:t>
                      </a:r>
                      <a:endParaRPr lang="pl-PL" sz="1100">
                        <a:latin typeface="Calibri"/>
                        <a:ea typeface="Calibri"/>
                        <a:cs typeface="Times New Roman"/>
                      </a:endParaRPr>
                    </a:p>
                  </a:txBody>
                  <a:tcPr marL="68580" marR="68580" marT="0" marB="0"/>
                </a:tc>
                <a:tc>
                  <a:txBody>
                    <a:bodyPr/>
                    <a:lstStyle/>
                    <a:p>
                      <a:pPr>
                        <a:lnSpc>
                          <a:spcPct val="115000"/>
                        </a:lnSpc>
                        <a:spcAft>
                          <a:spcPts val="0"/>
                        </a:spcAft>
                      </a:pPr>
                      <a:r>
                        <a:rPr lang="pl-PL" sz="1200">
                          <a:latin typeface="Times New Roman"/>
                          <a:ea typeface="Times New Roman"/>
                          <a:cs typeface="Times New Roman"/>
                        </a:rPr>
                        <a:t>Wizualny sygnał alarmowy</a:t>
                      </a:r>
                      <a:endParaRPr lang="pl-PL" sz="1100">
                        <a:latin typeface="Calibri"/>
                        <a:ea typeface="Calibri"/>
                        <a:cs typeface="Times New Roman"/>
                      </a:endParaRPr>
                    </a:p>
                  </a:txBody>
                  <a:tcPr marL="68580" marR="68580" marT="0" marB="0"/>
                </a:tc>
              </a:tr>
              <a:tr h="1422456">
                <a:tc>
                  <a:txBody>
                    <a:bodyPr/>
                    <a:lstStyle/>
                    <a:p>
                      <a:pPr>
                        <a:lnSpc>
                          <a:spcPct val="115000"/>
                        </a:lnSpc>
                        <a:spcAft>
                          <a:spcPts val="0"/>
                        </a:spcAft>
                      </a:pPr>
                      <a:r>
                        <a:rPr lang="pl-PL" sz="1200" dirty="0">
                          <a:latin typeface="Times New Roman"/>
                          <a:ea typeface="Times New Roman"/>
                          <a:cs typeface="Times New Roman"/>
                        </a:rPr>
                        <a:t>1.</a:t>
                      </a:r>
                      <a:endParaRPr lang="pl-PL" sz="1100" dirty="0">
                        <a:latin typeface="Calibri"/>
                        <a:ea typeface="Calibri"/>
                        <a:cs typeface="Times New Roman"/>
                      </a:endParaRPr>
                    </a:p>
                  </a:txBody>
                  <a:tcPr marL="68580" marR="68580" marT="0" marB="0"/>
                </a:tc>
                <a:tc>
                  <a:txBody>
                    <a:bodyPr/>
                    <a:lstStyle/>
                    <a:p>
                      <a:pPr>
                        <a:lnSpc>
                          <a:spcPct val="115000"/>
                        </a:lnSpc>
                        <a:spcAft>
                          <a:spcPts val="0"/>
                        </a:spcAft>
                      </a:pPr>
                      <a:r>
                        <a:rPr lang="pl-PL" sz="1200">
                          <a:latin typeface="Times New Roman"/>
                          <a:ea typeface="Times New Roman"/>
                          <a:cs typeface="Times New Roman"/>
                        </a:rPr>
                        <a:t>Ogłoszenie alarmu</a:t>
                      </a:r>
                      <a:endParaRPr lang="pl-PL" sz="1100">
                        <a:latin typeface="Calibri"/>
                        <a:ea typeface="Calibri"/>
                        <a:cs typeface="Times New Roman"/>
                      </a:endParaRPr>
                    </a:p>
                  </a:txBody>
                  <a:tcPr marL="68580" marR="68580" marT="0" marB="0"/>
                </a:tc>
                <a:tc>
                  <a:txBody>
                    <a:bodyPr/>
                    <a:lstStyle/>
                    <a:p>
                      <a:pPr>
                        <a:lnSpc>
                          <a:spcPct val="115000"/>
                        </a:lnSpc>
                        <a:spcAft>
                          <a:spcPts val="0"/>
                        </a:spcAft>
                      </a:pPr>
                      <a:r>
                        <a:rPr lang="pl-PL" sz="1200">
                          <a:latin typeface="Times New Roman"/>
                          <a:ea typeface="Times New Roman"/>
                          <a:cs typeface="Times New Roman"/>
                        </a:rPr>
                        <a:t>Sygnał akustyczny – modulowany. Dźwięk syreny w okresie trzech minut</a:t>
                      </a:r>
                      <a:endParaRPr lang="pl-PL" sz="1100">
                        <a:latin typeface="Calibri"/>
                        <a:ea typeface="Calibri"/>
                        <a:cs typeface="Times New Roman"/>
                      </a:endParaRPr>
                    </a:p>
                  </a:txBody>
                  <a:tcPr marL="68580" marR="68580" marT="0" marB="0"/>
                </a:tc>
                <a:tc>
                  <a:txBody>
                    <a:bodyPr/>
                    <a:lstStyle/>
                    <a:p>
                      <a:pPr>
                        <a:lnSpc>
                          <a:spcPct val="115000"/>
                        </a:lnSpc>
                        <a:spcAft>
                          <a:spcPts val="0"/>
                        </a:spcAft>
                      </a:pPr>
                      <a:r>
                        <a:rPr lang="pl-PL" sz="1200">
                          <a:latin typeface="Times New Roman"/>
                          <a:ea typeface="Times New Roman"/>
                          <a:cs typeface="Times New Roman"/>
                        </a:rPr>
                        <a:t>Powtarzana zapowiedź słowna: Uwaga! Uwaga! Uwaga! Ogłaszam alarm…. (podać przyczynę, rodzaj alarmu) dla…..(obszaru, miasta, dzielnicy)</a:t>
                      </a:r>
                      <a:endParaRPr lang="pl-PL" sz="1100">
                        <a:latin typeface="Calibri"/>
                        <a:ea typeface="Calibri"/>
                        <a:cs typeface="Times New Roman"/>
                      </a:endParaRPr>
                    </a:p>
                  </a:txBody>
                  <a:tcPr marL="68580" marR="68580" marT="0" marB="0"/>
                </a:tc>
                <a:tc>
                  <a:txBody>
                    <a:bodyPr/>
                    <a:lstStyle/>
                    <a:p>
                      <a:pPr>
                        <a:lnSpc>
                          <a:spcPct val="115000"/>
                        </a:lnSpc>
                        <a:spcAft>
                          <a:spcPts val="0"/>
                        </a:spcAft>
                      </a:pPr>
                      <a:r>
                        <a:rPr lang="pl-PL" sz="1200">
                          <a:latin typeface="Times New Roman"/>
                          <a:ea typeface="Times New Roman"/>
                          <a:cs typeface="Times New Roman"/>
                        </a:rPr>
                        <a:t>Znak żółty w kształcie trójkąta lub w uzasadnionych przypadkach innej figury geometrycznej</a:t>
                      </a:r>
                      <a:endParaRPr lang="pl-PL" sz="1100">
                        <a:latin typeface="Calibri"/>
                        <a:ea typeface="Calibri"/>
                        <a:cs typeface="Times New Roman"/>
                      </a:endParaRPr>
                    </a:p>
                  </a:txBody>
                  <a:tcPr marL="68580" marR="68580" marT="0" marB="0"/>
                </a:tc>
              </a:tr>
              <a:tr h="1422456">
                <a:tc>
                  <a:txBody>
                    <a:bodyPr/>
                    <a:lstStyle/>
                    <a:p>
                      <a:pPr>
                        <a:lnSpc>
                          <a:spcPct val="115000"/>
                        </a:lnSpc>
                        <a:spcAft>
                          <a:spcPts val="0"/>
                        </a:spcAft>
                      </a:pPr>
                      <a:r>
                        <a:rPr lang="pl-PL" sz="1200" dirty="0">
                          <a:latin typeface="Times New Roman"/>
                          <a:ea typeface="Times New Roman"/>
                          <a:cs typeface="Times New Roman"/>
                        </a:rPr>
                        <a:t>2.</a:t>
                      </a:r>
                      <a:endParaRPr lang="pl-PL" sz="1100" dirty="0">
                        <a:latin typeface="Calibri"/>
                        <a:ea typeface="Calibri"/>
                        <a:cs typeface="Times New Roman"/>
                      </a:endParaRPr>
                    </a:p>
                  </a:txBody>
                  <a:tcPr marL="68580" marR="68580" marT="0" marB="0"/>
                </a:tc>
                <a:tc>
                  <a:txBody>
                    <a:bodyPr/>
                    <a:lstStyle/>
                    <a:p>
                      <a:pPr>
                        <a:lnSpc>
                          <a:spcPct val="115000"/>
                        </a:lnSpc>
                        <a:spcAft>
                          <a:spcPts val="0"/>
                        </a:spcAft>
                      </a:pPr>
                      <a:r>
                        <a:rPr lang="pl-PL" sz="1200">
                          <a:latin typeface="Times New Roman"/>
                          <a:ea typeface="Times New Roman"/>
                          <a:cs typeface="Times New Roman"/>
                        </a:rPr>
                        <a:t>Odwołanie alarmu</a:t>
                      </a:r>
                      <a:endParaRPr lang="pl-PL" sz="1100">
                        <a:latin typeface="Calibri"/>
                        <a:ea typeface="Calibri"/>
                        <a:cs typeface="Times New Roman"/>
                      </a:endParaRPr>
                    </a:p>
                  </a:txBody>
                  <a:tcPr marL="68580" marR="68580" marT="0" marB="0"/>
                </a:tc>
                <a:tc>
                  <a:txBody>
                    <a:bodyPr/>
                    <a:lstStyle/>
                    <a:p>
                      <a:pPr>
                        <a:lnSpc>
                          <a:spcPct val="115000"/>
                        </a:lnSpc>
                        <a:spcAft>
                          <a:spcPts val="0"/>
                        </a:spcAft>
                      </a:pPr>
                      <a:r>
                        <a:rPr lang="pl-PL" sz="1200">
                          <a:latin typeface="Times New Roman"/>
                          <a:ea typeface="Times New Roman"/>
                          <a:cs typeface="Times New Roman"/>
                        </a:rPr>
                        <a:t>Sygnał akustyczny – ciągły. Dźwięk syreny w okresie trzech minut</a:t>
                      </a:r>
                      <a:endParaRPr lang="pl-PL" sz="1100">
                        <a:latin typeface="Calibri"/>
                        <a:ea typeface="Calibri"/>
                        <a:cs typeface="Times New Roman"/>
                      </a:endParaRPr>
                    </a:p>
                  </a:txBody>
                  <a:tcPr marL="68580" marR="68580" marT="0" marB="0"/>
                </a:tc>
                <a:tc>
                  <a:txBody>
                    <a:bodyPr/>
                    <a:lstStyle/>
                    <a:p>
                      <a:pPr>
                        <a:lnSpc>
                          <a:spcPct val="115000"/>
                        </a:lnSpc>
                        <a:spcAft>
                          <a:spcPts val="0"/>
                        </a:spcAft>
                      </a:pPr>
                      <a:r>
                        <a:rPr lang="pl-PL" sz="1200">
                          <a:latin typeface="Times New Roman"/>
                          <a:ea typeface="Times New Roman"/>
                          <a:cs typeface="Times New Roman"/>
                        </a:rPr>
                        <a:t>Powtarzana zapowiedź słowna: Uwaga! Uwaga! Uwaga! Odwołuję alarm…. (podać przyczynę, rodzaj alarmu) dla…..(obszaru, miasta, dzielnicy)</a:t>
                      </a:r>
                      <a:endParaRPr lang="pl-PL" sz="1100">
                        <a:latin typeface="Calibri"/>
                        <a:ea typeface="Calibri"/>
                        <a:cs typeface="Times New Roman"/>
                      </a:endParaRPr>
                    </a:p>
                  </a:txBody>
                  <a:tcPr marL="68580" marR="68580" marT="0" marB="0"/>
                </a:tc>
                <a:tc>
                  <a:txBody>
                    <a:bodyPr/>
                    <a:lstStyle/>
                    <a:p>
                      <a:pPr>
                        <a:lnSpc>
                          <a:spcPct val="115000"/>
                        </a:lnSpc>
                        <a:spcAft>
                          <a:spcPts val="0"/>
                        </a:spcAft>
                      </a:pPr>
                      <a:endParaRPr lang="pl-PL" sz="1200" dirty="0">
                        <a:latin typeface="Times New Roman"/>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lgn="ctr"/>
            <a:r>
              <a:rPr lang="pl-PL" dirty="0" smtClean="0"/>
              <a:t>Omdlenia</a:t>
            </a:r>
            <a:br>
              <a:rPr lang="pl-PL" dirty="0" smtClean="0"/>
            </a:br>
            <a:endParaRPr lang="pl-PL" dirty="0"/>
          </a:p>
        </p:txBody>
      </p:sp>
      <p:sp>
        <p:nvSpPr>
          <p:cNvPr id="3" name="Symbol zastępczy zawartości 2"/>
          <p:cNvSpPr>
            <a:spLocks noGrp="1"/>
          </p:cNvSpPr>
          <p:nvPr>
            <p:ph idx="1"/>
          </p:nvPr>
        </p:nvSpPr>
        <p:spPr/>
        <p:txBody>
          <a:bodyPr>
            <a:normAutofit fontScale="62500" lnSpcReduction="20000"/>
          </a:bodyPr>
          <a:lstStyle/>
          <a:p>
            <a:pPr marL="438150" indent="14288">
              <a:buNone/>
            </a:pPr>
            <a:r>
              <a:rPr lang="pl-PL" b="1" i="1" dirty="0" smtClean="0">
                <a:latin typeface="Calibri Light" pitchFamily="34" charset="0"/>
                <a:cs typeface="Calibri Light" pitchFamily="34" charset="0"/>
              </a:rPr>
              <a:t>Omdlenie</a:t>
            </a:r>
            <a:r>
              <a:rPr lang="pl-PL" i="1" dirty="0" smtClean="0">
                <a:latin typeface="Calibri Light" pitchFamily="34" charset="0"/>
                <a:cs typeface="Calibri Light" pitchFamily="34" charset="0"/>
              </a:rPr>
              <a:t> to nagła utrata przytomności spowodowana niedotlenieniem mózgu.</a:t>
            </a:r>
          </a:p>
          <a:p>
            <a:pPr marL="438150" indent="14288">
              <a:buNone/>
            </a:pPr>
            <a:r>
              <a:rPr lang="pl-PL" b="1" i="1" dirty="0" smtClean="0">
                <a:latin typeface="Calibri Light" pitchFamily="34" charset="0"/>
                <a:cs typeface="Calibri Light" pitchFamily="34" charset="0"/>
              </a:rPr>
              <a:t>Objawy omdlenia:</a:t>
            </a:r>
          </a:p>
          <a:p>
            <a:pPr lvl="0"/>
            <a:r>
              <a:rPr lang="pl-PL" i="1" dirty="0" smtClean="0">
                <a:latin typeface="Calibri Light" pitchFamily="34" charset="0"/>
                <a:cs typeface="Calibri Light" pitchFamily="34" charset="0"/>
              </a:rPr>
              <a:t>nagłe zblednięcie,</a:t>
            </a:r>
          </a:p>
          <a:p>
            <a:pPr lvl="0"/>
            <a:r>
              <a:rPr lang="pl-PL" i="1" dirty="0" smtClean="0">
                <a:latin typeface="Calibri Light" pitchFamily="34" charset="0"/>
                <a:cs typeface="Calibri Light" pitchFamily="34" charset="0"/>
              </a:rPr>
              <a:t>zimny pot,</a:t>
            </a:r>
          </a:p>
          <a:p>
            <a:pPr lvl="0"/>
            <a:r>
              <a:rPr lang="pl-PL" i="1" dirty="0" smtClean="0">
                <a:latin typeface="Calibri Light" pitchFamily="34" charset="0"/>
                <a:cs typeface="Calibri Light" pitchFamily="34" charset="0"/>
              </a:rPr>
              <a:t>mroczki w oczach,</a:t>
            </a:r>
          </a:p>
          <a:p>
            <a:pPr lvl="0"/>
            <a:r>
              <a:rPr lang="pl-PL" i="1" dirty="0" smtClean="0">
                <a:latin typeface="Calibri Light" pitchFamily="34" charset="0"/>
                <a:cs typeface="Calibri Light" pitchFamily="34" charset="0"/>
              </a:rPr>
              <a:t>szum w uszach</a:t>
            </a:r>
          </a:p>
          <a:p>
            <a:pPr lvl="0"/>
            <a:r>
              <a:rPr lang="pl-PL" i="1" dirty="0" smtClean="0">
                <a:latin typeface="Calibri Light" pitchFamily="34" charset="0"/>
                <a:cs typeface="Calibri Light" pitchFamily="34" charset="0"/>
              </a:rPr>
              <a:t>utrata przytomności.</a:t>
            </a:r>
          </a:p>
          <a:p>
            <a:endParaRPr lang="pl-PL" i="1" dirty="0" smtClean="0">
              <a:latin typeface="Calibri Light" pitchFamily="34" charset="0"/>
              <a:cs typeface="Calibri Light" pitchFamily="34" charset="0"/>
            </a:endParaRPr>
          </a:p>
          <a:p>
            <a:pPr marL="438150" indent="14288">
              <a:buNone/>
            </a:pPr>
            <a:r>
              <a:rPr lang="pl-PL" b="1" i="1" dirty="0" smtClean="0">
                <a:latin typeface="Calibri Light" pitchFamily="34" charset="0"/>
                <a:cs typeface="Calibri Light" pitchFamily="34" charset="0"/>
              </a:rPr>
              <a:t>Pierwsza pomoc:</a:t>
            </a:r>
          </a:p>
          <a:p>
            <a:pPr lvl="0"/>
            <a:r>
              <a:rPr lang="pl-PL" i="1" dirty="0" smtClean="0">
                <a:latin typeface="Calibri Light" pitchFamily="34" charset="0"/>
                <a:cs typeface="Calibri Light" pitchFamily="34" charset="0"/>
              </a:rPr>
              <a:t>chorego należy ułożyć na wznak, w miarę możliwości z głową położoną niżej niż reszta ciała,</a:t>
            </a:r>
          </a:p>
          <a:p>
            <a:pPr lvl="0"/>
            <a:r>
              <a:rPr lang="pl-PL" i="1" dirty="0" smtClean="0">
                <a:latin typeface="Calibri Light" pitchFamily="34" charset="0"/>
                <a:cs typeface="Calibri Light" pitchFamily="34" charset="0"/>
              </a:rPr>
              <a:t>nogi chorego należy unieść powyżej tułowia,</a:t>
            </a:r>
          </a:p>
          <a:p>
            <a:pPr lvl="0"/>
            <a:r>
              <a:rPr lang="pl-PL" i="1" dirty="0" smtClean="0">
                <a:latin typeface="Calibri Light" pitchFamily="34" charset="0"/>
                <a:cs typeface="Calibri Light" pitchFamily="34" charset="0"/>
              </a:rPr>
              <a:t>należy rozpiąć krępującą odzież oraz zapewnić dopływ świeżego powietrza, w przypadku słabego oddechu należy zastosować sztuczne oddychanie.</a:t>
            </a:r>
          </a:p>
          <a:p>
            <a:pPr>
              <a:buNone/>
            </a:pPr>
            <a:r>
              <a:rPr lang="pl-PL" dirty="0" smtClean="0"/>
              <a:t> </a:t>
            </a:r>
            <a:endParaRPr lang="pl-PL" dirty="0" smtClean="0">
              <a:solidFill>
                <a:srgbClr val="FF0000"/>
              </a:solidFill>
            </a:endParaRPr>
          </a:p>
          <a:p>
            <a:pPr>
              <a:buNone/>
            </a:pPr>
            <a:r>
              <a:rPr lang="pl-PL" dirty="0" smtClean="0">
                <a:solidFill>
                  <a:srgbClr val="FF0000"/>
                </a:solidFill>
              </a:rPr>
              <a:t>Nie wolno wlewać żadnych płynów do ust nieprzytomnego.</a:t>
            </a:r>
          </a:p>
          <a:p>
            <a:endParaRPr lang="pl-PL"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lgn="ctr"/>
            <a:r>
              <a:rPr lang="pl-PL" dirty="0" smtClean="0"/>
              <a:t>Porażenie prądem</a:t>
            </a:r>
            <a:br>
              <a:rPr lang="pl-PL" dirty="0" smtClean="0"/>
            </a:br>
            <a:endParaRPr lang="pl-PL" dirty="0"/>
          </a:p>
        </p:txBody>
      </p:sp>
      <p:sp>
        <p:nvSpPr>
          <p:cNvPr id="3" name="Symbol zastępczy zawartości 2"/>
          <p:cNvSpPr>
            <a:spLocks noGrp="1"/>
          </p:cNvSpPr>
          <p:nvPr>
            <p:ph idx="1"/>
          </p:nvPr>
        </p:nvSpPr>
        <p:spPr>
          <a:xfrm>
            <a:off x="457200" y="1556793"/>
            <a:ext cx="8229600" cy="4844008"/>
          </a:xfrm>
        </p:spPr>
        <p:txBody>
          <a:bodyPr>
            <a:noAutofit/>
          </a:bodyPr>
          <a:lstStyle/>
          <a:p>
            <a:pPr algn="just"/>
            <a:r>
              <a:rPr lang="pl-PL" sz="1200" i="1" dirty="0" smtClean="0">
                <a:latin typeface="Calibri Light" pitchFamily="34" charset="0"/>
                <a:cs typeface="Calibri Light" pitchFamily="34" charset="0"/>
              </a:rPr>
              <a:t>Porażenie prądem należy traktować jako działanie dużej siły na poszkodowanego, dlatego spodziewać się można u niego następujących objawów:</a:t>
            </a:r>
          </a:p>
          <a:p>
            <a:pPr lvl="0" algn="just"/>
            <a:r>
              <a:rPr lang="pl-PL" sz="1200" i="1" dirty="0" smtClean="0">
                <a:latin typeface="Calibri Light" pitchFamily="34" charset="0"/>
                <a:cs typeface="Calibri Light" pitchFamily="34" charset="0"/>
              </a:rPr>
              <a:t>poparzeń (najcięższe poparzenia występują wewnątrz ciała),</a:t>
            </a:r>
          </a:p>
          <a:p>
            <a:pPr lvl="0" algn="just"/>
            <a:r>
              <a:rPr lang="pl-PL" sz="1200" i="1" dirty="0" smtClean="0">
                <a:latin typeface="Calibri Light" pitchFamily="34" charset="0"/>
                <a:cs typeface="Calibri Light" pitchFamily="34" charset="0"/>
              </a:rPr>
              <a:t>zaburzeń świadomości (w tym drgawek),</a:t>
            </a:r>
          </a:p>
          <a:p>
            <a:pPr lvl="0" algn="just"/>
            <a:r>
              <a:rPr lang="pl-PL" sz="1200" i="1" dirty="0" smtClean="0">
                <a:latin typeface="Calibri Light" pitchFamily="34" charset="0"/>
                <a:cs typeface="Calibri Light" pitchFamily="34" charset="0"/>
              </a:rPr>
              <a:t>licznych złamań (urazów kręgosłupa),</a:t>
            </a:r>
          </a:p>
          <a:p>
            <a:pPr lvl="0" algn="just"/>
            <a:r>
              <a:rPr lang="pl-PL" sz="1200" i="1" dirty="0" smtClean="0">
                <a:latin typeface="Calibri Light" pitchFamily="34" charset="0"/>
                <a:cs typeface="Calibri Light" pitchFamily="34" charset="0"/>
              </a:rPr>
              <a:t>krwotoków wewnętrznych,</a:t>
            </a:r>
          </a:p>
          <a:p>
            <a:pPr lvl="0" algn="just"/>
            <a:r>
              <a:rPr lang="pl-PL" sz="1200" i="1" dirty="0" smtClean="0">
                <a:latin typeface="Calibri Light" pitchFamily="34" charset="0"/>
                <a:cs typeface="Calibri Light" pitchFamily="34" charset="0"/>
              </a:rPr>
              <a:t>utraty funkcji życiowych.</a:t>
            </a:r>
          </a:p>
          <a:p>
            <a:pPr marL="438150" indent="14288" algn="just">
              <a:buNone/>
            </a:pPr>
            <a:endParaRPr lang="pl-PL" sz="1200" b="1" i="1" dirty="0" smtClean="0">
              <a:latin typeface="Calibri Light" pitchFamily="34" charset="0"/>
              <a:cs typeface="Calibri Light" pitchFamily="34" charset="0"/>
            </a:endParaRPr>
          </a:p>
          <a:p>
            <a:pPr marL="438150" indent="14288" algn="just">
              <a:buNone/>
            </a:pPr>
            <a:r>
              <a:rPr lang="pl-PL" sz="1200" b="1" i="1" dirty="0" smtClean="0">
                <a:latin typeface="Calibri Light" pitchFamily="34" charset="0"/>
                <a:cs typeface="Calibri Light" pitchFamily="34" charset="0"/>
              </a:rPr>
              <a:t>Pierwsza pomoc:</a:t>
            </a:r>
          </a:p>
          <a:p>
            <a:pPr algn="just"/>
            <a:r>
              <a:rPr lang="pl-PL" sz="1200" i="1" dirty="0" smtClean="0">
                <a:latin typeface="Calibri Light" pitchFamily="34" charset="0"/>
                <a:cs typeface="Calibri Light" pitchFamily="34" charset="0"/>
              </a:rPr>
              <a:t>Pierwszą czynnością jest przerwanie obwodu elektrycznego poprzez wyłączenie prądu lub odizolowanie porażonego (odsunięcie przewodów elektrycznych za pomocą przedmiotu nie przewodzącego prądu elektrycznego) od obwodu.</a:t>
            </a:r>
          </a:p>
          <a:p>
            <a:pPr marL="438150" indent="14288" algn="just">
              <a:buNone/>
            </a:pPr>
            <a:r>
              <a:rPr lang="pl-PL" sz="1200" i="1" dirty="0" smtClean="0">
                <a:latin typeface="Calibri Light" pitchFamily="34" charset="0"/>
                <a:cs typeface="Calibri Light" pitchFamily="34" charset="0"/>
              </a:rPr>
              <a:t>Jeżeli doszło do porażenia prądem o napięciu sieciowym niezwłocznie należy odciąć dopływ prądu przełączając wyłącznik lub wykręcając bezpieczniki, jeżeli są w pobliżu. Gdy nie jest to możliwe, rażonego trzeba wyciągnąć poza obręb krążenia prądu, używając do tego celu kija lub innego suchego przewodnika prądu. Ratujący powinien stać na suchej desce, oponie, wycieraczce, złożonym kocu),</a:t>
            </a:r>
          </a:p>
          <a:p>
            <a:pPr lvl="0" algn="just"/>
            <a:r>
              <a:rPr lang="pl-PL" sz="1200" i="1" dirty="0" smtClean="0">
                <a:latin typeface="Calibri Light" pitchFamily="34" charset="0"/>
                <a:cs typeface="Calibri Light" pitchFamily="34" charset="0"/>
              </a:rPr>
              <a:t>wezwanie pomocy,</a:t>
            </a:r>
          </a:p>
          <a:p>
            <a:pPr lvl="0" algn="just"/>
            <a:r>
              <a:rPr lang="pl-PL" sz="1200" i="1" dirty="0" smtClean="0">
                <a:latin typeface="Calibri Light" pitchFamily="34" charset="0"/>
                <a:cs typeface="Calibri Light" pitchFamily="34" charset="0"/>
              </a:rPr>
              <a:t>utrzymanie i kontrola drożności dróg oddechowych (co minutę sprawdzaj, czy poszkodowany oddycha),</a:t>
            </a:r>
          </a:p>
          <a:p>
            <a:pPr lvl="0" algn="just"/>
            <a:r>
              <a:rPr lang="pl-PL" sz="1200" i="1" dirty="0" smtClean="0">
                <a:latin typeface="Calibri Light" pitchFamily="34" charset="0"/>
                <a:cs typeface="Calibri Light" pitchFamily="34" charset="0"/>
              </a:rPr>
              <a:t>w przypadku braku oddechu należy przystąpić do czynności reanimacyjnych,</a:t>
            </a:r>
          </a:p>
          <a:p>
            <a:pPr lvl="0" algn="just"/>
            <a:r>
              <a:rPr lang="pl-PL" sz="1200" i="1" dirty="0" smtClean="0">
                <a:latin typeface="Calibri Light" pitchFamily="34" charset="0"/>
                <a:cs typeface="Calibri Light" pitchFamily="34" charset="0"/>
              </a:rPr>
              <a:t>brak oddychania i krążenia wymaga wykonania sztucznego oddychania i masażu serca.</a:t>
            </a:r>
          </a:p>
          <a:p>
            <a:pPr lvl="0" algn="just"/>
            <a:r>
              <a:rPr lang="pl-PL" sz="1200" i="1" dirty="0" smtClean="0">
                <a:latin typeface="Calibri Light" pitchFamily="34" charset="0"/>
                <a:cs typeface="Calibri Light" pitchFamily="34" charset="0"/>
              </a:rPr>
              <a:t>okrycie poszkodowanego kocem lub folią termoizolacyjną,</a:t>
            </a:r>
          </a:p>
          <a:p>
            <a:pPr lvl="0" algn="just"/>
            <a:r>
              <a:rPr lang="pl-PL" sz="1200" i="1" dirty="0" smtClean="0">
                <a:latin typeface="Calibri Light" pitchFamily="34" charset="0"/>
                <a:cs typeface="Calibri Light" pitchFamily="34" charset="0"/>
              </a:rPr>
              <a:t>opatrzenie oparzeń i złamań,</a:t>
            </a:r>
          </a:p>
          <a:p>
            <a:pPr lvl="0" algn="just"/>
            <a:r>
              <a:rPr lang="pl-PL" sz="1200" i="1" dirty="0" smtClean="0">
                <a:latin typeface="Calibri Light" pitchFamily="34" charset="0"/>
                <a:cs typeface="Calibri Light" pitchFamily="34" charset="0"/>
              </a:rPr>
              <a:t>w przypadku drgawek lub wymiotów, krwawień z nosa, z ust należy poszkodowanego ułożyć w pozycji bezpiecznej i osłonić głowę przed uderzeniami w ziemię bądź inne niebezpieczne przedmioty,</a:t>
            </a:r>
          </a:p>
          <a:p>
            <a:pPr lvl="0" algn="just"/>
            <a:r>
              <a:rPr lang="pl-PL" sz="1200" i="1" dirty="0" smtClean="0">
                <a:latin typeface="Calibri Light" pitchFamily="34" charset="0"/>
                <a:cs typeface="Calibri Light" pitchFamily="34" charset="0"/>
              </a:rPr>
              <a:t>należy strać się jak najmniej ruszać poszkodowanym, gdyż może mieć poważne urazy kręgosłupa oraz krwotoki wewnętrzne.</a:t>
            </a:r>
          </a:p>
          <a:p>
            <a:pPr algn="just"/>
            <a:endParaRPr lang="pl-PL" sz="1200" i="1" dirty="0">
              <a:latin typeface="Calibri Light" pitchFamily="34" charset="0"/>
              <a:cs typeface="Calibri Light"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16632"/>
            <a:ext cx="8229600" cy="1252728"/>
          </a:xfrm>
        </p:spPr>
        <p:txBody>
          <a:bodyPr>
            <a:normAutofit fontScale="90000"/>
          </a:bodyPr>
          <a:lstStyle/>
          <a:p>
            <a:pPr algn="ctr"/>
            <a:r>
              <a:rPr lang="pl-PL" dirty="0" smtClean="0"/>
              <a:t>Porażenie bojowymi środkami trującymi</a:t>
            </a:r>
            <a:endParaRPr lang="pl-PL" dirty="0"/>
          </a:p>
        </p:txBody>
      </p:sp>
      <p:sp>
        <p:nvSpPr>
          <p:cNvPr id="3" name="Symbol zastępczy zawartości 2"/>
          <p:cNvSpPr>
            <a:spLocks noGrp="1"/>
          </p:cNvSpPr>
          <p:nvPr>
            <p:ph idx="1"/>
          </p:nvPr>
        </p:nvSpPr>
        <p:spPr/>
        <p:txBody>
          <a:bodyPr>
            <a:normAutofit fontScale="85000" lnSpcReduction="20000"/>
          </a:bodyPr>
          <a:lstStyle/>
          <a:p>
            <a:pPr marL="438150" indent="14288" algn="just">
              <a:buNone/>
            </a:pPr>
            <a:r>
              <a:rPr lang="pl-PL" i="1" dirty="0" smtClean="0">
                <a:latin typeface="Calibri Light" pitchFamily="34" charset="0"/>
                <a:cs typeface="Calibri Light" pitchFamily="34" charset="0"/>
              </a:rPr>
              <a:t>W przypadku porażenia bojowymi środkami trującymi pierwsza pomoc polega na:</a:t>
            </a:r>
          </a:p>
          <a:p>
            <a:pPr lvl="0"/>
            <a:r>
              <a:rPr lang="pl-PL" i="1" dirty="0" smtClean="0">
                <a:latin typeface="Calibri Light" pitchFamily="34" charset="0"/>
                <a:cs typeface="Calibri Light" pitchFamily="34" charset="0"/>
              </a:rPr>
              <a:t>założeniu porażonemu maski przeciwgazowej w rejonie porażenia,</a:t>
            </a:r>
          </a:p>
          <a:p>
            <a:pPr lvl="0"/>
            <a:r>
              <a:rPr lang="pl-PL" i="1" dirty="0" smtClean="0">
                <a:latin typeface="Calibri Light" pitchFamily="34" charset="0"/>
                <a:cs typeface="Calibri Light" pitchFamily="34" charset="0"/>
              </a:rPr>
              <a:t>rozluźnieniu ubrania, kołnierza itp.,</a:t>
            </a:r>
          </a:p>
          <a:p>
            <a:pPr lvl="0"/>
            <a:r>
              <a:rPr lang="pl-PL" i="1" dirty="0" smtClean="0">
                <a:latin typeface="Calibri Light" pitchFamily="34" charset="0"/>
                <a:cs typeface="Calibri Light" pitchFamily="34" charset="0"/>
              </a:rPr>
              <a:t>wyniesieniu porażonego ze strefy skażonej,</a:t>
            </a:r>
          </a:p>
          <a:p>
            <a:pPr lvl="0"/>
            <a:r>
              <a:rPr lang="pl-PL" i="1" dirty="0" smtClean="0">
                <a:latin typeface="Calibri Light" pitchFamily="34" charset="0"/>
                <a:cs typeface="Calibri Light" pitchFamily="34" charset="0"/>
              </a:rPr>
              <a:t>zdjęciu maski przeciwgazowej i jeżeli porażony nie oddycha - zastosowaniu sztucznego oddychania (nie wolno stosować metody usta - usta),</a:t>
            </a:r>
          </a:p>
          <a:p>
            <a:pPr lvl="0"/>
            <a:r>
              <a:rPr lang="pl-PL" i="1" dirty="0" smtClean="0">
                <a:latin typeface="Calibri Light" pitchFamily="34" charset="0"/>
                <a:cs typeface="Calibri Light" pitchFamily="34" charset="0"/>
              </a:rPr>
              <a:t>podaniu do wdychania rozgniecionej fiolki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z indywidualnego pakietu przeciwchemicznego,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w przypadku zaburzeń w oddychaniu. Porażonego należy dostarczyć do punktu pomocy lekarskiej</a:t>
            </a:r>
          </a:p>
          <a:p>
            <a:endParaRPr lang="pl-PL"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4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pl-PL" sz="4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pl-PL" sz="4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pl-PL" sz="4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pl-PL" dirty="0"/>
          </a:p>
        </p:txBody>
      </p:sp>
      <p:sp>
        <p:nvSpPr>
          <p:cNvPr id="6" name="Symbol zastępczy zawartości 5"/>
          <p:cNvSpPr>
            <a:spLocks noGrp="1"/>
          </p:cNvSpPr>
          <p:nvPr>
            <p:ph idx="1"/>
          </p:nvPr>
        </p:nvSpPr>
        <p:spPr/>
        <p:txBody>
          <a:bodyPr>
            <a:normAutofit/>
          </a:bodyPr>
          <a:lstStyle/>
          <a:p>
            <a:pPr algn="ctr">
              <a:buNone/>
            </a:pPr>
            <a:endParaRPr lang="pl-PL" sz="6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buNone/>
            </a:pPr>
            <a:r>
              <a:rPr lang="pl-PL"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Toksyczne środki </a:t>
            </a:r>
            <a:r>
              <a:rPr lang="pl-PL"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przemysłowe</a:t>
            </a:r>
            <a:endParaRPr lang="pl-PL" sz="5400" b="1"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Amoniak NH3</a:t>
            </a:r>
            <a:endParaRPr lang="pl-PL" dirty="0"/>
          </a:p>
        </p:txBody>
      </p:sp>
      <p:sp>
        <p:nvSpPr>
          <p:cNvPr id="3" name="Symbol zastępczy zawartości 2"/>
          <p:cNvSpPr>
            <a:spLocks noGrp="1"/>
          </p:cNvSpPr>
          <p:nvPr>
            <p:ph idx="1"/>
          </p:nvPr>
        </p:nvSpPr>
        <p:spPr/>
        <p:txBody>
          <a:bodyPr>
            <a:normAutofit fontScale="55000" lnSpcReduction="20000"/>
          </a:bodyPr>
          <a:lstStyle/>
          <a:p>
            <a:pPr marL="438150" indent="14288" algn="just">
              <a:buNone/>
            </a:pPr>
            <a:r>
              <a:rPr lang="pl-PL" i="1" dirty="0" smtClean="0">
                <a:latin typeface="Calibri Light" pitchFamily="34" charset="0"/>
                <a:cs typeface="Calibri Light" pitchFamily="34" charset="0"/>
              </a:rPr>
              <a:t>Amoniak jest substancją palną zaliczaną do drugiej kategorii niebezpieczeństwa pożarowego, bezbarwny, o ostrym, gryzącym zapachu. Rozpuszcza się w wodzie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w temperaturze 20 C. Stwarza zagrożenie wybuchowe w przypadku zetknięcia się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i reakcji z niektórymi substancjami (podchloryny, rtęć, srebro), jest gazem palnym, pali się w każdej temperaturze. Wchodzi w reakcję z miedzią i jej związkami. Gaz skroplony pod ciśnieniem jest silnie trujący, żrący i palny. Niebezpieczny szczególnie dla błon śluzowych dróg oddechowych i oczu, a także ze względu na działanie - dla skóry. W większych stężeniach działa toksycznie na ośrodkowy układ nerwowy (powoduje obrzmienie i nadżerki śluzówek, obrzęk płuc, niewydolność krążenia, zapaść i śmierć). Istnieje możliwość zatruć przewlekłych np. nieodwracalne zmiany w płucach. Obłok gazowego amoniaku w postaci żrącej, trującej mgły rozprzestrzenia się z wiatrem, ścieląc się nad powierzchnią ziemi.  Amoniak rozpuszcza się intensywnie w wodzie. Nad powierzchnią wody utrzymuje się żrąca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i trująca warstwa gazowego amoniaku. Jest trujący dla ryb i planktonu.</a:t>
            </a:r>
          </a:p>
          <a:p>
            <a:pPr marL="438150" indent="14288" algn="just">
              <a:buNone/>
            </a:pPr>
            <a:r>
              <a:rPr lang="pl-PL" i="1" dirty="0" smtClean="0">
                <a:latin typeface="Calibri Light" pitchFamily="34" charset="0"/>
                <a:cs typeface="Calibri Light" pitchFamily="34" charset="0"/>
              </a:rPr>
              <a:t>Działa silnie drażniąco na błony śluzowe dróg oddechowych, oczu i skórę. Wywołuje przykre uczucie pieczenia w gardle, kaszel, ślinotok, nudności, Łzawienie, bóle głowy. Przy wyższych stężeniach powoduje obrzęk płuc, niewydolność krążenia, zapaść, śmierć.</a:t>
            </a:r>
          </a:p>
          <a:p>
            <a:pPr algn="just">
              <a:buNone/>
            </a:pPr>
            <a:r>
              <a:rPr lang="pl-PL" i="1" dirty="0" smtClean="0">
                <a:latin typeface="Calibri Light" pitchFamily="34" charset="0"/>
                <a:cs typeface="Calibri Light" pitchFamily="34" charset="0"/>
              </a:rPr>
              <a:t> </a:t>
            </a:r>
          </a:p>
          <a:p>
            <a:pPr algn="just"/>
            <a:endParaRPr lang="pl-PL"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Amoniak NH3</a:t>
            </a:r>
            <a:endParaRPr lang="pl-PL" dirty="0"/>
          </a:p>
        </p:txBody>
      </p:sp>
      <p:sp>
        <p:nvSpPr>
          <p:cNvPr id="3" name="Symbol zastępczy zawartości 2"/>
          <p:cNvSpPr>
            <a:spLocks noGrp="1"/>
          </p:cNvSpPr>
          <p:nvPr>
            <p:ph idx="1"/>
          </p:nvPr>
        </p:nvSpPr>
        <p:spPr/>
        <p:txBody>
          <a:bodyPr>
            <a:normAutofit fontScale="62500" lnSpcReduction="20000"/>
          </a:bodyPr>
          <a:lstStyle/>
          <a:p>
            <a:pPr marL="438150" indent="14288" algn="just">
              <a:buNone/>
            </a:pPr>
            <a:r>
              <a:rPr lang="pl-PL" b="1" i="1" dirty="0" smtClean="0">
                <a:latin typeface="Calibri Light" pitchFamily="34" charset="0"/>
                <a:cs typeface="Calibri Light" pitchFamily="34" charset="0"/>
              </a:rPr>
              <a:t>PIERWSZA POMOC</a:t>
            </a:r>
            <a:endParaRPr lang="pl-PL" i="1" dirty="0" smtClean="0">
              <a:latin typeface="Calibri Light" pitchFamily="34" charset="0"/>
              <a:cs typeface="Calibri Light" pitchFamily="34" charset="0"/>
            </a:endParaRPr>
          </a:p>
          <a:p>
            <a:pPr lvl="0" algn="just"/>
            <a:r>
              <a:rPr lang="pl-PL" i="1" dirty="0" smtClean="0">
                <a:latin typeface="Calibri Light" pitchFamily="34" charset="0"/>
                <a:cs typeface="Calibri Light" pitchFamily="34" charset="0"/>
              </a:rPr>
              <a:t>Osobę skażoną amoniakiem należy przede wszystkim wynieść na świeże powietrze i zabezpieczyć przed utratą ciepła, okrywając kocem oraz zapewnić bezwzględny spokój.</a:t>
            </a:r>
          </a:p>
          <a:p>
            <a:pPr lvl="0" algn="just"/>
            <a:r>
              <a:rPr lang="pl-PL" i="1" dirty="0" smtClean="0">
                <a:latin typeface="Calibri Light" pitchFamily="34" charset="0"/>
                <a:cs typeface="Calibri Light" pitchFamily="34" charset="0"/>
              </a:rPr>
              <a:t>Przy zatruciach drogą pokarmową osobie przytomnej podać do picia 0,5 I wody lub mleka zmieszanego z 4-6 jajami. Przy zatruciu amoniakiem nie wolno powodować wymiotów.</a:t>
            </a:r>
          </a:p>
          <a:p>
            <a:pPr lvl="0" algn="just"/>
            <a:r>
              <a:rPr lang="pl-PL" i="1" dirty="0" smtClean="0">
                <a:latin typeface="Calibri Light" pitchFamily="34" charset="0"/>
                <a:cs typeface="Calibri Light" pitchFamily="34" charset="0"/>
              </a:rPr>
              <a:t>Przy zatruciu dróg oddechowych usunąć śluz z jamy ustnej i gardła, ułożyć poszkodowanego na boku, zapewnić bezwzględny spokój i bezruch (groźba obrzęku płuc nawet do 48 godz.).</a:t>
            </a:r>
          </a:p>
          <a:p>
            <a:pPr lvl="0" algn="just"/>
            <a:r>
              <a:rPr lang="pl-PL" i="1" dirty="0" smtClean="0">
                <a:latin typeface="Calibri Light" pitchFamily="34" charset="0"/>
                <a:cs typeface="Calibri Light" pitchFamily="34" charset="0"/>
              </a:rPr>
              <a:t>Skażoną skórę obmywać przez 15 min dużą ilością letniej bieżącej wody.</a:t>
            </a:r>
          </a:p>
          <a:p>
            <a:pPr lvl="0" algn="just"/>
            <a:r>
              <a:rPr lang="pl-PL" i="1" dirty="0" smtClean="0">
                <a:latin typeface="Calibri Light" pitchFamily="34" charset="0"/>
                <a:cs typeface="Calibri Light" pitchFamily="34" charset="0"/>
              </a:rPr>
              <a:t>Skażone oczy płukać pod bieżącą wodą około 15 min przy odwiniętych powiekach.</a:t>
            </a:r>
          </a:p>
          <a:p>
            <a:pPr lvl="0" algn="just"/>
            <a:r>
              <a:rPr lang="pl-PL" i="1" dirty="0" smtClean="0">
                <a:latin typeface="Calibri Light" pitchFamily="34" charset="0"/>
                <a:cs typeface="Calibri Light" pitchFamily="34" charset="0"/>
              </a:rPr>
              <a:t>Przekazać poszkodowanego lekarzowi.</a:t>
            </a:r>
          </a:p>
          <a:p>
            <a:pPr lvl="0" algn="just"/>
            <a:r>
              <a:rPr lang="pl-PL" i="1" dirty="0" smtClean="0">
                <a:latin typeface="Calibri Light" pitchFamily="34" charset="0"/>
                <a:cs typeface="Calibri Light" pitchFamily="34" charset="0"/>
              </a:rPr>
              <a:t>Choremu mającemu trudności z oddychaniem należy podawać tlen. </a:t>
            </a:r>
            <a:br>
              <a:rPr lang="pl-PL" i="1" dirty="0" smtClean="0">
                <a:latin typeface="Calibri Light" pitchFamily="34" charset="0"/>
                <a:cs typeface="Calibri Light" pitchFamily="34" charset="0"/>
              </a:rPr>
            </a:br>
            <a:endParaRPr lang="pl-PL" i="1" dirty="0" smtClean="0">
              <a:latin typeface="Calibri Light" pitchFamily="34" charset="0"/>
              <a:cs typeface="Calibri Light" pitchFamily="34" charset="0"/>
            </a:endParaRPr>
          </a:p>
          <a:p>
            <a:pPr marL="438150" lvl="0" indent="14288" algn="just">
              <a:buNone/>
            </a:pPr>
            <a:r>
              <a:rPr lang="pl-PL" b="1" i="1" dirty="0" smtClean="0">
                <a:solidFill>
                  <a:srgbClr val="FF0000"/>
                </a:solidFill>
                <a:latin typeface="Calibri Light" pitchFamily="34" charset="0"/>
                <a:cs typeface="Calibri Light" pitchFamily="34" charset="0"/>
              </a:rPr>
              <a:t>NIE STOSOWAĆ SZTUCZNEGO ODDYCHANIA!!</a:t>
            </a:r>
            <a:endParaRPr lang="pl-PL" i="1" dirty="0" smtClean="0">
              <a:solidFill>
                <a:srgbClr val="FF0000"/>
              </a:solidFill>
              <a:latin typeface="Calibri Light" pitchFamily="34" charset="0"/>
              <a:cs typeface="Calibri Light" pitchFamily="34" charset="0"/>
            </a:endParaRPr>
          </a:p>
          <a:p>
            <a:endParaRPr lang="pl-PL" i="1" dirty="0">
              <a:latin typeface="Calibri Light" pitchFamily="34" charset="0"/>
              <a:cs typeface="Calibri Light" pitchFamily="34"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Chlor Cl</a:t>
            </a:r>
            <a:br>
              <a:rPr lang="pl-PL" dirty="0" smtClean="0"/>
            </a:br>
            <a:endParaRPr lang="pl-PL" dirty="0"/>
          </a:p>
        </p:txBody>
      </p:sp>
      <p:sp>
        <p:nvSpPr>
          <p:cNvPr id="3" name="Symbol zastępczy zawartości 2"/>
          <p:cNvSpPr>
            <a:spLocks noGrp="1"/>
          </p:cNvSpPr>
          <p:nvPr>
            <p:ph idx="1"/>
          </p:nvPr>
        </p:nvSpPr>
        <p:spPr/>
        <p:txBody>
          <a:bodyPr>
            <a:normAutofit fontScale="55000" lnSpcReduction="20000"/>
          </a:bodyPr>
          <a:lstStyle/>
          <a:p>
            <a:pPr marL="438150" indent="14288" algn="just">
              <a:buNone/>
            </a:pPr>
            <a:r>
              <a:rPr lang="pl-PL" i="1" dirty="0" smtClean="0">
                <a:latin typeface="Calibri Light" pitchFamily="34" charset="0"/>
                <a:cs typeface="Calibri Light" pitchFamily="34" charset="0"/>
              </a:rPr>
              <a:t>Chlor jest gazem silnie trującym i żrącym. Działa głównie na drogi oddechowe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i skórę. Tworzy ciężki, ścielący się obłok o żółtym zabarwieniu.</a:t>
            </a:r>
          </a:p>
          <a:p>
            <a:pPr marL="438150" indent="14288" algn="just">
              <a:buNone/>
            </a:pPr>
            <a:r>
              <a:rPr lang="pl-PL" i="1" dirty="0" smtClean="0">
                <a:latin typeface="Calibri Light" pitchFamily="34" charset="0"/>
                <a:cs typeface="Calibri Light" pitchFamily="34" charset="0"/>
              </a:rPr>
              <a:t>Wywołuje podrażnienie Won śluzowych nosa, oczu, gardła i górnych drag oddechowych. Powoduje łzawienie, kichanie, ślinotok, kaszel łącznie z bólami głowy i w okolicy mostka. Przy wyższych stężeniach występuje obrzęk płuc, który może doprowadzić do śmierci (w ciągu kilku godzin wśród objawów duszenia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i niewydolności krążenia).</a:t>
            </a:r>
          </a:p>
          <a:p>
            <a:pPr marL="438150" indent="14288" algn="just">
              <a:buNone/>
            </a:pPr>
            <a:r>
              <a:rPr lang="pl-PL" i="1" dirty="0" smtClean="0">
                <a:latin typeface="Calibri Light" pitchFamily="34" charset="0"/>
                <a:cs typeface="Calibri Light" pitchFamily="34" charset="0"/>
              </a:rPr>
              <a:t> </a:t>
            </a:r>
          </a:p>
          <a:p>
            <a:pPr marL="438150" indent="14288" algn="just">
              <a:buNone/>
            </a:pPr>
            <a:r>
              <a:rPr lang="pl-PL" b="1" i="1" dirty="0" smtClean="0">
                <a:latin typeface="Calibri Light" pitchFamily="34" charset="0"/>
                <a:cs typeface="Calibri Light" pitchFamily="34" charset="0"/>
              </a:rPr>
              <a:t>PIERWSZA POMOC</a:t>
            </a:r>
            <a:endParaRPr lang="pl-PL" i="1" dirty="0" smtClean="0">
              <a:latin typeface="Calibri Light" pitchFamily="34" charset="0"/>
              <a:cs typeface="Calibri Light" pitchFamily="34" charset="0"/>
            </a:endParaRPr>
          </a:p>
          <a:p>
            <a:pPr lvl="0" algn="just"/>
            <a:r>
              <a:rPr lang="pl-PL" i="1" dirty="0" smtClean="0">
                <a:latin typeface="Calibri Light" pitchFamily="34" charset="0"/>
                <a:cs typeface="Calibri Light" pitchFamily="34" charset="0"/>
              </a:rPr>
              <a:t>Poszkodowanego wynieść za skażonego środowiska.</a:t>
            </a:r>
          </a:p>
          <a:p>
            <a:pPr lvl="0" algn="just"/>
            <a:r>
              <a:rPr lang="pl-PL" i="1" dirty="0" smtClean="0">
                <a:latin typeface="Calibri Light" pitchFamily="34" charset="0"/>
                <a:cs typeface="Calibri Light" pitchFamily="34" charset="0"/>
              </a:rPr>
              <a:t>Zdjąć skażoną odzież, ciepło okryć, ułożyć wysoko i zapewnić spokój.</a:t>
            </a:r>
          </a:p>
          <a:p>
            <a:pPr lvl="0" algn="just"/>
            <a:r>
              <a:rPr lang="pl-PL" i="1" dirty="0" smtClean="0">
                <a:latin typeface="Calibri Light" pitchFamily="34" charset="0"/>
                <a:cs typeface="Calibri Light" pitchFamily="34" charset="0"/>
              </a:rPr>
              <a:t>W razie zatrzymania oddechu stosować oddychanie „usta - usta", jeżeli jest taka możliwość zastosować aparat oddechowy z tlenem.</a:t>
            </a:r>
          </a:p>
          <a:p>
            <a:pPr lvl="0" algn="just"/>
            <a:r>
              <a:rPr lang="pl-PL" i="1" dirty="0" smtClean="0">
                <a:latin typeface="Calibri Light" pitchFamily="34" charset="0"/>
                <a:cs typeface="Calibri Light" pitchFamily="34" charset="0"/>
              </a:rPr>
              <a:t>Skażoną skórę zmywać obficie wodą z mydłem i przykryć jałowym opatrunkiem - </a:t>
            </a:r>
            <a:r>
              <a:rPr lang="pl-PL" b="1" i="1" dirty="0" smtClean="0">
                <a:latin typeface="Calibri Light" pitchFamily="34" charset="0"/>
                <a:cs typeface="Calibri Light" pitchFamily="34" charset="0"/>
              </a:rPr>
              <a:t>nie nakładać opasek oparzeniowych.</a:t>
            </a:r>
            <a:endParaRPr lang="pl-PL" i="1" dirty="0" smtClean="0">
              <a:latin typeface="Calibri Light" pitchFamily="34" charset="0"/>
              <a:cs typeface="Calibri Light" pitchFamily="34" charset="0"/>
            </a:endParaRPr>
          </a:p>
          <a:p>
            <a:pPr lvl="0" algn="just"/>
            <a:r>
              <a:rPr lang="pl-PL" i="1" dirty="0" smtClean="0">
                <a:latin typeface="Calibri Light" pitchFamily="34" charset="0"/>
                <a:cs typeface="Calibri Light" pitchFamily="34" charset="0"/>
              </a:rPr>
              <a:t>Oczy płukać dużą ilością bieżącej wody przy odwiniętych powiekach.</a:t>
            </a:r>
          </a:p>
          <a:p>
            <a:pPr lvl="0" algn="just"/>
            <a:r>
              <a:rPr lang="pl-PL" i="1" dirty="0" smtClean="0">
                <a:latin typeface="Calibri Light" pitchFamily="34" charset="0"/>
                <a:cs typeface="Calibri Light" pitchFamily="34" charset="0"/>
              </a:rPr>
              <a:t>Wezwać lekarza. Transport jest możliwy jedynie w pozycji leżącej. W przypadku gdy istniej prawdopodobieństwo utraty przytomności, poszkodowanego transportować w ustabilizowanej pozycji „na bok".</a:t>
            </a:r>
          </a:p>
          <a:p>
            <a:endParaRPr lang="pl-PL"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Chlorowodór HCL</a:t>
            </a:r>
            <a:br>
              <a:rPr lang="pl-PL" dirty="0" smtClean="0"/>
            </a:br>
            <a:endParaRPr lang="pl-PL" dirty="0"/>
          </a:p>
        </p:txBody>
      </p:sp>
      <p:sp>
        <p:nvSpPr>
          <p:cNvPr id="3" name="Symbol zastępczy zawartości 2"/>
          <p:cNvSpPr>
            <a:spLocks noGrp="1"/>
          </p:cNvSpPr>
          <p:nvPr>
            <p:ph idx="1"/>
          </p:nvPr>
        </p:nvSpPr>
        <p:spPr/>
        <p:txBody>
          <a:bodyPr>
            <a:normAutofit fontScale="55000" lnSpcReduction="20000"/>
          </a:bodyPr>
          <a:lstStyle/>
          <a:p>
            <a:pPr marL="438150" indent="14288" algn="just">
              <a:buNone/>
            </a:pPr>
            <a:r>
              <a:rPr lang="pl-PL" i="1" dirty="0" smtClean="0">
                <a:latin typeface="Calibri Light" pitchFamily="34" charset="0"/>
                <a:cs typeface="Calibri Light" pitchFamily="34" charset="0"/>
              </a:rPr>
              <a:t>Chlorowodór jest bezbarwnym gazem o duszącej woni, dymiący w wilgotnym powietrzu. Bardzo dobrze rozpuszcza się w wodzie wydzielając przy tym znaczna. ilość ciepła i tworząc mocny kwas chlorowodorowy (kwas solny). Jest substancja toksyczną żrącą.</a:t>
            </a:r>
          </a:p>
          <a:p>
            <a:pPr algn="just">
              <a:buNone/>
            </a:pPr>
            <a:endParaRPr lang="pl-PL" i="1" dirty="0" smtClean="0">
              <a:latin typeface="Calibri Light" pitchFamily="34" charset="0"/>
              <a:cs typeface="Calibri Light" pitchFamily="34" charset="0"/>
            </a:endParaRPr>
          </a:p>
          <a:p>
            <a:pPr marL="438150" indent="14288" algn="just">
              <a:buNone/>
            </a:pPr>
            <a:r>
              <a:rPr lang="pl-PL" i="1" dirty="0" smtClean="0">
                <a:latin typeface="Calibri Light" pitchFamily="34" charset="0"/>
                <a:cs typeface="Calibri Light" pitchFamily="34" charset="0"/>
              </a:rPr>
              <a:t>Objawy zatrucia przewlekłego: uszkodzenie szkliwa zębów, zapalenie spojówek, przewlekłe zapalenie spojówek. Częsty kontakt z roztworem wodnym może wywołać zmiany zapalne skóry.</a:t>
            </a:r>
          </a:p>
          <a:p>
            <a:pPr algn="just">
              <a:buNone/>
            </a:pPr>
            <a:r>
              <a:rPr lang="pl-PL" i="1" dirty="0" smtClean="0">
                <a:latin typeface="Calibri Light" pitchFamily="34" charset="0"/>
                <a:cs typeface="Calibri Light" pitchFamily="34" charset="0"/>
              </a:rPr>
              <a:t> </a:t>
            </a:r>
          </a:p>
          <a:p>
            <a:pPr marL="438150" indent="14288" algn="just">
              <a:buNone/>
            </a:pPr>
            <a:r>
              <a:rPr lang="pl-PL" i="1" dirty="0" smtClean="0">
                <a:latin typeface="Calibri Light" pitchFamily="34" charset="0"/>
                <a:cs typeface="Calibri Light" pitchFamily="34" charset="0"/>
              </a:rPr>
              <a:t>Objawy zatrucia ostrego: w postaci gazu lub aerozolu kwasu solnego wywołuje ból oczu, Łzawienie, zaczerwienienie spojówek, piekący ból błony śluzowej nosa, gardła, kaszel. W stężeniach przekraczających wartości pułapowe może spowodować skurcz głośni, obrzęk krtani, obrzęk płuc. Skażenie skóry wywołuje bolesne oparzenie chemiczne. Skażenie oczu powoduje oparzenie powiek, spojówek, rogówki prowadzące do utraty wzroku. Droga. pokarmowa. wywołuje oparzenie błony śluzowej jamy ustnej, gardła, przełyku, powoduje bóle brzucha, krwawienia </a:t>
            </a:r>
            <a:br>
              <a:rPr lang="pl-PL" i="1" dirty="0" smtClean="0">
                <a:latin typeface="Calibri Light" pitchFamily="34" charset="0"/>
                <a:cs typeface="Calibri Light" pitchFamily="34" charset="0"/>
              </a:rPr>
            </a:br>
            <a:r>
              <a:rPr lang="pl-PL" i="1" dirty="0" smtClean="0">
                <a:latin typeface="Calibri Light" pitchFamily="34" charset="0"/>
                <a:cs typeface="Calibri Light" pitchFamily="34" charset="0"/>
              </a:rPr>
              <a:t>z przewodu pokarmowego. Może dojść do zapaści krążeniowej. Następstwem oparzeń są zmiany bliznowate.</a:t>
            </a:r>
          </a:p>
          <a:p>
            <a:pPr algn="just"/>
            <a:endParaRPr lang="pl-PL" dirty="0" smtClean="0"/>
          </a:p>
          <a:p>
            <a:pPr algn="just"/>
            <a:endParaRPr lang="pl-PL"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Chlorowodór HCL</a:t>
            </a:r>
            <a:endParaRPr lang="pl-PL" dirty="0"/>
          </a:p>
        </p:txBody>
      </p:sp>
      <p:sp>
        <p:nvSpPr>
          <p:cNvPr id="3" name="Symbol zastępczy zawartości 2"/>
          <p:cNvSpPr>
            <a:spLocks noGrp="1"/>
          </p:cNvSpPr>
          <p:nvPr>
            <p:ph idx="1"/>
          </p:nvPr>
        </p:nvSpPr>
        <p:spPr/>
        <p:txBody>
          <a:bodyPr>
            <a:normAutofit fontScale="47500" lnSpcReduction="20000"/>
          </a:bodyPr>
          <a:lstStyle/>
          <a:p>
            <a:pPr marL="438150" indent="14288">
              <a:buNone/>
            </a:pPr>
            <a:r>
              <a:rPr lang="pl-PL" b="1" i="1" dirty="0" smtClean="0">
                <a:latin typeface="Calibri Light" pitchFamily="34" charset="0"/>
                <a:cs typeface="Calibri Light" pitchFamily="34" charset="0"/>
              </a:rPr>
              <a:t>PIERWSZA POMOC</a:t>
            </a:r>
            <a:endParaRPr lang="pl-PL" i="1" dirty="0" smtClean="0">
              <a:latin typeface="Calibri Light" pitchFamily="34" charset="0"/>
              <a:cs typeface="Calibri Light" pitchFamily="34" charset="0"/>
            </a:endParaRPr>
          </a:p>
          <a:p>
            <a:pPr marL="438150" indent="14288">
              <a:buNone/>
            </a:pPr>
            <a:r>
              <a:rPr lang="pl-PL" i="1" u="sng" dirty="0" smtClean="0">
                <a:latin typeface="Calibri Light" pitchFamily="34" charset="0"/>
                <a:cs typeface="Calibri Light" pitchFamily="34" charset="0"/>
              </a:rPr>
              <a:t>Zatrucie inhalacyjne:</a:t>
            </a:r>
            <a:endParaRPr lang="pl-PL" i="1" dirty="0" smtClean="0">
              <a:latin typeface="Calibri Light" pitchFamily="34" charset="0"/>
              <a:cs typeface="Calibri Light" pitchFamily="34" charset="0"/>
            </a:endParaRPr>
          </a:p>
          <a:p>
            <a:pPr lvl="0"/>
            <a:r>
              <a:rPr lang="pl-PL" i="1" dirty="0" smtClean="0">
                <a:latin typeface="Calibri Light" pitchFamily="34" charset="0"/>
                <a:cs typeface="Calibri Light" pitchFamily="34" charset="0"/>
              </a:rPr>
              <a:t>Wynieść poszkodowanego ze skażonego środowiska.</a:t>
            </a:r>
          </a:p>
          <a:p>
            <a:pPr lvl="0"/>
            <a:r>
              <a:rPr lang="pl-PL" i="1" dirty="0" smtClean="0">
                <a:latin typeface="Calibri Light" pitchFamily="34" charset="0"/>
                <a:cs typeface="Calibri Light" pitchFamily="34" charset="0"/>
              </a:rPr>
              <a:t>Ułożyć w wygodnej pozycji półleżącej lub siedzącej, zapewnić spokój i całkowity bezruch (wysiłek może spowodować obrzęk płuc).</a:t>
            </a:r>
          </a:p>
          <a:p>
            <a:pPr lvl="0"/>
            <a:r>
              <a:rPr lang="pl-PL" i="1" dirty="0" smtClean="0">
                <a:latin typeface="Calibri Light" pitchFamily="34" charset="0"/>
                <a:cs typeface="Calibri Light" pitchFamily="34" charset="0"/>
              </a:rPr>
              <a:t>Chronić przed utraty ciepła.</a:t>
            </a:r>
          </a:p>
          <a:p>
            <a:pPr lvl="0"/>
            <a:r>
              <a:rPr lang="pl-PL" i="1" dirty="0" smtClean="0">
                <a:latin typeface="Calibri Light" pitchFamily="34" charset="0"/>
                <a:cs typeface="Calibri Light" pitchFamily="34" charset="0"/>
              </a:rPr>
              <a:t>Podawać tlen do oddychania.</a:t>
            </a:r>
          </a:p>
          <a:p>
            <a:pPr lvl="0"/>
            <a:r>
              <a:rPr lang="pl-PL" i="1" dirty="0" smtClean="0">
                <a:latin typeface="Calibri Light" pitchFamily="34" charset="0"/>
                <a:cs typeface="Calibri Light" pitchFamily="34" charset="0"/>
              </a:rPr>
              <a:t>Natychmiast wezwać lekarza.</a:t>
            </a:r>
          </a:p>
          <a:p>
            <a:pPr>
              <a:buNone/>
            </a:pPr>
            <a:r>
              <a:rPr lang="pl-PL" i="1" dirty="0" smtClean="0">
                <a:latin typeface="Calibri Light" pitchFamily="34" charset="0"/>
                <a:cs typeface="Calibri Light" pitchFamily="34" charset="0"/>
              </a:rPr>
              <a:t> </a:t>
            </a:r>
          </a:p>
          <a:p>
            <a:pPr marL="438150" indent="14288">
              <a:buNone/>
            </a:pPr>
            <a:r>
              <a:rPr lang="pl-PL" i="1" u="sng" dirty="0" smtClean="0">
                <a:latin typeface="Calibri Light" pitchFamily="34" charset="0"/>
                <a:cs typeface="Calibri Light" pitchFamily="34" charset="0"/>
              </a:rPr>
              <a:t>Skażenie skóry:</a:t>
            </a:r>
            <a:endParaRPr lang="pl-PL" i="1" dirty="0" smtClean="0">
              <a:latin typeface="Calibri Light" pitchFamily="34" charset="0"/>
              <a:cs typeface="Calibri Light" pitchFamily="34" charset="0"/>
            </a:endParaRPr>
          </a:p>
          <a:p>
            <a:r>
              <a:rPr lang="pl-PL" i="1" dirty="0" smtClean="0">
                <a:latin typeface="Calibri Light" pitchFamily="34" charset="0"/>
                <a:cs typeface="Calibri Light" pitchFamily="34" charset="0"/>
              </a:rPr>
              <a:t>Zdjąć skażoną odzież i obficie zmywać skórę wodą bieżącą.</a:t>
            </a:r>
          </a:p>
          <a:p>
            <a:r>
              <a:rPr lang="pl-PL" i="1" dirty="0" smtClean="0">
                <a:latin typeface="Calibri Light" pitchFamily="34" charset="0"/>
                <a:cs typeface="Calibri Light" pitchFamily="34" charset="0"/>
              </a:rPr>
              <a:t>Nie stosować środków zobojętniających (alkalizujących).</a:t>
            </a:r>
          </a:p>
          <a:p>
            <a:r>
              <a:rPr lang="pl-PL" i="1" dirty="0" smtClean="0">
                <a:latin typeface="Calibri Light" pitchFamily="34" charset="0"/>
                <a:cs typeface="Calibri Light" pitchFamily="34" charset="0"/>
              </a:rPr>
              <a:t>Na oparzenia założyć jałowy opatrunek.</a:t>
            </a:r>
          </a:p>
          <a:p>
            <a:r>
              <a:rPr lang="pl-PL" i="1" dirty="0" smtClean="0">
                <a:latin typeface="Calibri Light" pitchFamily="34" charset="0"/>
                <a:cs typeface="Calibri Light" pitchFamily="34" charset="0"/>
              </a:rPr>
              <a:t>Wezwać lekarza.</a:t>
            </a:r>
          </a:p>
          <a:p>
            <a:r>
              <a:rPr lang="pl-PL" i="1" dirty="0" smtClean="0">
                <a:latin typeface="Calibri Light" pitchFamily="34" charset="0"/>
                <a:cs typeface="Calibri Light" pitchFamily="34" charset="0"/>
              </a:rPr>
              <a:t> </a:t>
            </a:r>
          </a:p>
          <a:p>
            <a:pPr marL="438150" indent="14288">
              <a:buNone/>
            </a:pPr>
            <a:r>
              <a:rPr lang="pl-PL" i="1" u="sng" dirty="0" smtClean="0">
                <a:latin typeface="Calibri Light" pitchFamily="34" charset="0"/>
                <a:cs typeface="Calibri Light" pitchFamily="34" charset="0"/>
              </a:rPr>
              <a:t>Skażenie oczu:</a:t>
            </a:r>
            <a:endParaRPr lang="pl-PL" i="1" dirty="0" smtClean="0">
              <a:latin typeface="Calibri Light" pitchFamily="34" charset="0"/>
              <a:cs typeface="Calibri Light" pitchFamily="34" charset="0"/>
            </a:endParaRPr>
          </a:p>
          <a:p>
            <a:r>
              <a:rPr lang="pl-PL" i="1" dirty="0" smtClean="0">
                <a:latin typeface="Calibri Light" pitchFamily="34" charset="0"/>
                <a:cs typeface="Calibri Light" pitchFamily="34" charset="0"/>
              </a:rPr>
              <a:t>Oczy płukać obficie woda. przez 15 minut.</a:t>
            </a:r>
          </a:p>
          <a:p>
            <a:r>
              <a:rPr lang="pl-PL" i="1" dirty="0" smtClean="0">
                <a:latin typeface="Calibri Light" pitchFamily="34" charset="0"/>
                <a:cs typeface="Calibri Light" pitchFamily="34" charset="0"/>
              </a:rPr>
              <a:t>Konieczna pilna pomoc okulistyczna w każdym przypadku skażenia oczu.</a:t>
            </a:r>
          </a:p>
          <a:p>
            <a:r>
              <a:rPr lang="pl-PL" i="1" dirty="0" smtClean="0">
                <a:latin typeface="Calibri Light" pitchFamily="34" charset="0"/>
                <a:cs typeface="Calibri Light" pitchFamily="34" charset="0"/>
              </a:rPr>
              <a:t> </a:t>
            </a:r>
          </a:p>
          <a:p>
            <a:pPr marL="438150" indent="14288">
              <a:buNone/>
            </a:pPr>
            <a:r>
              <a:rPr lang="pl-PL" i="1" u="sng" dirty="0" smtClean="0">
                <a:latin typeface="Calibri Light" pitchFamily="34" charset="0"/>
                <a:cs typeface="Calibri Light" pitchFamily="34" charset="0"/>
              </a:rPr>
              <a:t>Zatrucie </a:t>
            </a:r>
            <a:r>
              <a:rPr lang="pl-PL" i="1" u="sng" dirty="0" err="1" smtClean="0">
                <a:latin typeface="Calibri Light" pitchFamily="34" charset="0"/>
                <a:cs typeface="Calibri Light" pitchFamily="34" charset="0"/>
              </a:rPr>
              <a:t>droqą</a:t>
            </a:r>
            <a:r>
              <a:rPr lang="pl-PL" i="1" u="sng" dirty="0" smtClean="0">
                <a:latin typeface="Calibri Light" pitchFamily="34" charset="0"/>
                <a:cs typeface="Calibri Light" pitchFamily="34" charset="0"/>
              </a:rPr>
              <a:t> pokarmowa:</a:t>
            </a:r>
            <a:endParaRPr lang="pl-PL" i="1" dirty="0" smtClean="0">
              <a:latin typeface="Calibri Light" pitchFamily="34" charset="0"/>
              <a:cs typeface="Calibri Light" pitchFamily="34" charset="0"/>
            </a:endParaRPr>
          </a:p>
          <a:p>
            <a:r>
              <a:rPr lang="pl-PL" i="1" dirty="0" smtClean="0">
                <a:latin typeface="Calibri Light" pitchFamily="34" charset="0"/>
                <a:cs typeface="Calibri Light" pitchFamily="34" charset="0"/>
              </a:rPr>
              <a:t>Nie wywoływać wymiotów.</a:t>
            </a:r>
          </a:p>
          <a:p>
            <a:r>
              <a:rPr lang="pl-PL" i="1" dirty="0" smtClean="0">
                <a:latin typeface="Calibri Light" pitchFamily="34" charset="0"/>
                <a:cs typeface="Calibri Light" pitchFamily="34" charset="0"/>
              </a:rPr>
              <a:t>Podać do picia białka jaj kurzych albo mleko.</a:t>
            </a:r>
          </a:p>
          <a:p>
            <a:r>
              <a:rPr lang="pl-PL" i="1" dirty="0" smtClean="0">
                <a:latin typeface="Calibri Light" pitchFamily="34" charset="0"/>
                <a:cs typeface="Calibri Light" pitchFamily="34" charset="0"/>
              </a:rPr>
              <a:t>Nie podawać nie innego doustnie.</a:t>
            </a:r>
          </a:p>
          <a:p>
            <a:r>
              <a:rPr lang="pl-PL" i="1" dirty="0" smtClean="0">
                <a:latin typeface="Calibri Light" pitchFamily="34" charset="0"/>
                <a:cs typeface="Calibri Light" pitchFamily="34" charset="0"/>
              </a:rPr>
              <a:t>W każdym przypadku transport do szpitala karetką pod nadzorem lekarza.</a:t>
            </a:r>
          </a:p>
          <a:p>
            <a:endParaRPr lang="pl-PL"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pPr algn="ctr">
              <a:buNone/>
            </a:pPr>
            <a:r>
              <a:rPr lang="pl-PL" sz="8000" b="1" smtClean="0">
                <a:solidFill>
                  <a:srgbClr val="FF0000"/>
                </a:solidFill>
              </a:rPr>
              <a:t/>
            </a:r>
            <a:br>
              <a:rPr lang="pl-PL" sz="8000" b="1" smtClean="0">
                <a:solidFill>
                  <a:srgbClr val="FF0000"/>
                </a:solidFill>
              </a:rPr>
            </a:br>
            <a:r>
              <a:rPr lang="pl-PL" sz="8000" b="1" smtClean="0">
                <a:solidFill>
                  <a:srgbClr val="FF0000"/>
                </a:solidFill>
              </a:rPr>
              <a:t>KONIEC</a:t>
            </a:r>
            <a:endParaRPr lang="pl-PL" sz="8000" b="1"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
            </a:r>
            <a:br>
              <a:rPr lang="pl-PL" dirty="0" smtClean="0"/>
            </a:br>
            <a:r>
              <a:rPr lang="pl-PL" dirty="0" smtClean="0"/>
              <a:t>KOMUNIKATY OSTRZEGAWCZE</a:t>
            </a:r>
            <a:br>
              <a:rPr lang="pl-PL" dirty="0" smtClean="0"/>
            </a:br>
            <a:endParaRPr lang="pl-PL" dirty="0"/>
          </a:p>
        </p:txBody>
      </p:sp>
      <p:graphicFrame>
        <p:nvGraphicFramePr>
          <p:cNvPr id="5" name="Symbol zastępczy zawartości 4"/>
          <p:cNvGraphicFramePr>
            <a:graphicFrameLocks noGrp="1"/>
          </p:cNvGraphicFramePr>
          <p:nvPr>
            <p:ph idx="1"/>
          </p:nvPr>
        </p:nvGraphicFramePr>
        <p:xfrm>
          <a:off x="457200" y="1774824"/>
          <a:ext cx="8229600" cy="4534495"/>
        </p:xfrm>
        <a:graphic>
          <a:graphicData uri="http://schemas.openxmlformats.org/drawingml/2006/table">
            <a:tbl>
              <a:tblPr firstRow="1" bandRow="1">
                <a:tableStyleId>{5C22544A-7EE6-4342-B048-85BDC9FD1C3A}</a:tableStyleId>
              </a:tblPr>
              <a:tblGrid>
                <a:gridCol w="370384"/>
                <a:gridCol w="1224136"/>
                <a:gridCol w="1152128"/>
                <a:gridCol w="2016224"/>
                <a:gridCol w="1296144"/>
                <a:gridCol w="2170584"/>
              </a:tblGrid>
              <a:tr h="414784">
                <a:tc rowSpan="2">
                  <a:txBody>
                    <a:bodyPr/>
                    <a:lstStyle/>
                    <a:p>
                      <a:pPr>
                        <a:lnSpc>
                          <a:spcPct val="115000"/>
                        </a:lnSpc>
                        <a:spcAft>
                          <a:spcPts val="0"/>
                        </a:spcAft>
                      </a:pPr>
                      <a:r>
                        <a:rPr lang="pl-PL" sz="1050" dirty="0">
                          <a:latin typeface="Times New Roman"/>
                          <a:ea typeface="Times New Roman"/>
                          <a:cs typeface="Times New Roman"/>
                        </a:rPr>
                        <a:t>Lp.</a:t>
                      </a:r>
                      <a:endParaRPr lang="pl-PL" sz="1050" dirty="0">
                        <a:latin typeface="Calibri"/>
                        <a:ea typeface="Calibri"/>
                        <a:cs typeface="Times New Roman"/>
                      </a:endParaRPr>
                    </a:p>
                  </a:txBody>
                  <a:tcPr marL="68580" marR="68580" marT="0" marB="0"/>
                </a:tc>
                <a:tc rowSpan="2">
                  <a:txBody>
                    <a:bodyPr/>
                    <a:lstStyle/>
                    <a:p>
                      <a:pPr>
                        <a:lnSpc>
                          <a:spcPct val="115000"/>
                        </a:lnSpc>
                        <a:spcAft>
                          <a:spcPts val="0"/>
                        </a:spcAft>
                      </a:pPr>
                      <a:r>
                        <a:rPr lang="pl-PL" sz="1050" dirty="0">
                          <a:latin typeface="Times New Roman"/>
                          <a:ea typeface="Times New Roman"/>
                          <a:cs typeface="Times New Roman"/>
                        </a:rPr>
                        <a:t>Rodzaje komunikatu</a:t>
                      </a:r>
                      <a:endParaRPr lang="pl-PL" sz="1050" dirty="0">
                        <a:latin typeface="Calibri"/>
                        <a:ea typeface="Calibri"/>
                        <a:cs typeface="Times New Roman"/>
                      </a:endParaRPr>
                    </a:p>
                  </a:txBody>
                  <a:tcPr marL="68580" marR="68580" marT="0" marB="0"/>
                </a:tc>
                <a:tc gridSpan="2">
                  <a:txBody>
                    <a:bodyPr/>
                    <a:lstStyle/>
                    <a:p>
                      <a:r>
                        <a:rPr kumimoji="0" lang="pl-PL" sz="1050" b="1" kern="1200" dirty="0" smtClean="0">
                          <a:solidFill>
                            <a:schemeClr val="lt1"/>
                          </a:solidFill>
                          <a:latin typeface="+mn-lt"/>
                          <a:ea typeface="+mn-ea"/>
                          <a:cs typeface="+mn-cs"/>
                        </a:rPr>
                        <a:t>Sposób ogłoszenia komunikatu</a:t>
                      </a:r>
                      <a:endParaRPr lang="pl-PL" sz="1050" dirty="0"/>
                    </a:p>
                  </a:txBody>
                  <a:tcPr/>
                </a:tc>
                <a:tc hMerge="1">
                  <a:txBody>
                    <a:bodyPr/>
                    <a:lstStyle/>
                    <a:p>
                      <a:endParaRPr lang="pl-PL" dirty="0"/>
                    </a:p>
                  </a:txBody>
                  <a:tcPr/>
                </a:tc>
                <a:tc gridSpan="2">
                  <a:txBody>
                    <a:bodyPr/>
                    <a:lstStyle/>
                    <a:p>
                      <a:r>
                        <a:rPr kumimoji="0" lang="pl-PL" sz="1050" b="1" kern="1200" dirty="0" smtClean="0">
                          <a:solidFill>
                            <a:schemeClr val="lt1"/>
                          </a:solidFill>
                          <a:latin typeface="+mn-lt"/>
                          <a:ea typeface="+mn-ea"/>
                          <a:cs typeface="+mn-cs"/>
                        </a:rPr>
                        <a:t>Sposób odwołania komunikatu</a:t>
                      </a:r>
                      <a:endParaRPr lang="pl-PL" sz="1050" dirty="0"/>
                    </a:p>
                  </a:txBody>
                  <a:tcPr/>
                </a:tc>
                <a:tc hMerge="1">
                  <a:txBody>
                    <a:bodyPr/>
                    <a:lstStyle/>
                    <a:p>
                      <a:endParaRPr lang="pl-PL" dirty="0"/>
                    </a:p>
                  </a:txBody>
                  <a:tcPr/>
                </a:tc>
              </a:tr>
              <a:tr h="414784">
                <a:tc vMerge="1">
                  <a:txBody>
                    <a:bodyPr/>
                    <a:lstStyle/>
                    <a:p>
                      <a:endParaRPr lang="pl-PL"/>
                    </a:p>
                  </a:txBody>
                  <a:tcPr/>
                </a:tc>
                <a:tc vMerge="1">
                  <a:txBody>
                    <a:bodyPr/>
                    <a:lstStyle/>
                    <a:p>
                      <a:endParaRPr lang="pl-PL"/>
                    </a:p>
                  </a:txBody>
                  <a:tcPr/>
                </a:tc>
                <a:tc>
                  <a:txBody>
                    <a:bodyPr/>
                    <a:lstStyle/>
                    <a:p>
                      <a:pPr>
                        <a:lnSpc>
                          <a:spcPct val="115000"/>
                        </a:lnSpc>
                        <a:spcAft>
                          <a:spcPts val="0"/>
                        </a:spcAft>
                      </a:pPr>
                      <a:r>
                        <a:rPr lang="pl-PL" sz="1050" dirty="0">
                          <a:latin typeface="Times New Roman"/>
                          <a:ea typeface="Times New Roman"/>
                          <a:cs typeface="Times New Roman"/>
                        </a:rPr>
                        <a:t>Akustyczny system alarmowy</a:t>
                      </a:r>
                      <a:endParaRPr lang="pl-PL" sz="1050" dirty="0">
                        <a:latin typeface="Calibri"/>
                        <a:ea typeface="Calibri"/>
                        <a:cs typeface="Times New Roman"/>
                      </a:endParaRPr>
                    </a:p>
                  </a:txBody>
                  <a:tcPr marL="68580" marR="68580" marT="0" marB="0"/>
                </a:tc>
                <a:tc>
                  <a:txBody>
                    <a:bodyPr/>
                    <a:lstStyle/>
                    <a:p>
                      <a:pPr>
                        <a:lnSpc>
                          <a:spcPct val="115000"/>
                        </a:lnSpc>
                        <a:spcAft>
                          <a:spcPts val="0"/>
                        </a:spcAft>
                      </a:pPr>
                      <a:r>
                        <a:rPr lang="pl-PL" sz="1050">
                          <a:latin typeface="Times New Roman"/>
                          <a:ea typeface="Times New Roman"/>
                          <a:cs typeface="Times New Roman"/>
                        </a:rPr>
                        <a:t>Środki masowego przekazu</a:t>
                      </a:r>
                      <a:endParaRPr lang="pl-PL" sz="1050">
                        <a:latin typeface="Calibri"/>
                        <a:ea typeface="Calibri"/>
                        <a:cs typeface="Times New Roman"/>
                      </a:endParaRPr>
                    </a:p>
                  </a:txBody>
                  <a:tcPr marL="68580" marR="68580" marT="0" marB="0"/>
                </a:tc>
                <a:tc>
                  <a:txBody>
                    <a:bodyPr/>
                    <a:lstStyle/>
                    <a:p>
                      <a:pPr>
                        <a:lnSpc>
                          <a:spcPct val="115000"/>
                        </a:lnSpc>
                        <a:spcAft>
                          <a:spcPts val="0"/>
                        </a:spcAft>
                      </a:pPr>
                      <a:r>
                        <a:rPr lang="pl-PL" sz="1050">
                          <a:latin typeface="Times New Roman"/>
                          <a:ea typeface="Times New Roman"/>
                          <a:cs typeface="Times New Roman"/>
                        </a:rPr>
                        <a:t>Akustyczny system alarmowy</a:t>
                      </a:r>
                      <a:endParaRPr lang="pl-PL" sz="1050">
                        <a:latin typeface="Calibri"/>
                        <a:ea typeface="Calibri"/>
                        <a:cs typeface="Times New Roman"/>
                      </a:endParaRPr>
                    </a:p>
                  </a:txBody>
                  <a:tcPr marL="68580" marR="68580" marT="0" marB="0"/>
                </a:tc>
                <a:tc>
                  <a:txBody>
                    <a:bodyPr/>
                    <a:lstStyle/>
                    <a:p>
                      <a:pPr>
                        <a:lnSpc>
                          <a:spcPct val="115000"/>
                        </a:lnSpc>
                        <a:spcAft>
                          <a:spcPts val="0"/>
                        </a:spcAft>
                      </a:pPr>
                      <a:r>
                        <a:rPr lang="pl-PL" sz="1050" dirty="0">
                          <a:latin typeface="Times New Roman"/>
                          <a:ea typeface="Times New Roman"/>
                          <a:cs typeface="Times New Roman"/>
                        </a:rPr>
                        <a:t>Środki masowego przekazu</a:t>
                      </a:r>
                      <a:endParaRPr lang="pl-PL" sz="1050" dirty="0">
                        <a:latin typeface="Calibri"/>
                        <a:ea typeface="Calibri"/>
                        <a:cs typeface="Times New Roman"/>
                      </a:endParaRPr>
                    </a:p>
                  </a:txBody>
                  <a:tcPr marL="68580" marR="68580" marT="0" marB="0"/>
                </a:tc>
              </a:tr>
              <a:tr h="1440805">
                <a:tc>
                  <a:txBody>
                    <a:bodyPr/>
                    <a:lstStyle/>
                    <a:p>
                      <a:pPr>
                        <a:lnSpc>
                          <a:spcPct val="115000"/>
                        </a:lnSpc>
                        <a:spcAft>
                          <a:spcPts val="0"/>
                        </a:spcAft>
                      </a:pPr>
                      <a:r>
                        <a:rPr lang="pl-PL" sz="1050">
                          <a:latin typeface="Times New Roman"/>
                          <a:ea typeface="Times New Roman"/>
                          <a:cs typeface="Times New Roman"/>
                        </a:rPr>
                        <a:t>1.</a:t>
                      </a:r>
                      <a:endParaRPr lang="pl-PL" sz="1050">
                        <a:latin typeface="Calibri"/>
                        <a:ea typeface="Calibri"/>
                        <a:cs typeface="Times New Roman"/>
                      </a:endParaRPr>
                    </a:p>
                  </a:txBody>
                  <a:tcPr marL="68580" marR="68580" marT="0" marB="0"/>
                </a:tc>
                <a:tc>
                  <a:txBody>
                    <a:bodyPr/>
                    <a:lstStyle/>
                    <a:p>
                      <a:pPr>
                        <a:lnSpc>
                          <a:spcPct val="115000"/>
                        </a:lnSpc>
                        <a:spcAft>
                          <a:spcPts val="0"/>
                        </a:spcAft>
                      </a:pPr>
                      <a:r>
                        <a:rPr lang="pl-PL" sz="1050">
                          <a:latin typeface="Times New Roman"/>
                          <a:ea typeface="Times New Roman"/>
                          <a:cs typeface="Times New Roman"/>
                        </a:rPr>
                        <a:t>Uprzedzenie o zagrożeniu skażeniami</a:t>
                      </a:r>
                      <a:endParaRPr lang="pl-PL" sz="1050">
                        <a:latin typeface="Calibri"/>
                        <a:ea typeface="Calibri"/>
                        <a:cs typeface="Times New Roman"/>
                      </a:endParaRPr>
                    </a:p>
                  </a:txBody>
                  <a:tcPr marL="68580" marR="68580" marT="0" marB="0"/>
                </a:tc>
                <a:tc>
                  <a:txBody>
                    <a:bodyPr/>
                    <a:lstStyle/>
                    <a:p>
                      <a:endParaRPr lang="pl-PL" sz="1050" dirty="0"/>
                    </a:p>
                  </a:txBody>
                  <a:tcPr/>
                </a:tc>
                <a:tc>
                  <a:txBody>
                    <a:bodyPr/>
                    <a:lstStyle/>
                    <a:p>
                      <a:pPr>
                        <a:lnSpc>
                          <a:spcPct val="115000"/>
                        </a:lnSpc>
                        <a:spcAft>
                          <a:spcPts val="0"/>
                        </a:spcAft>
                      </a:pPr>
                      <a:r>
                        <a:rPr lang="pl-PL" sz="1050" dirty="0">
                          <a:latin typeface="Times New Roman"/>
                          <a:ea typeface="Times New Roman"/>
                          <a:cs typeface="Times New Roman"/>
                        </a:rPr>
                        <a:t>Powtarzana trzykrotnie zapowiedź słowa: „Uwaga! Uwaga! Uwaga! Osoby znajdujące się na terenie … ok.. godz. …min. … Może nastąpić skażenie …. (rodzaj skażenia). W kierunku … (podać kierunek).</a:t>
                      </a:r>
                      <a:endParaRPr lang="pl-PL" sz="1050" dirty="0">
                        <a:latin typeface="Calibri"/>
                        <a:ea typeface="Calibri"/>
                        <a:cs typeface="Times New Roman"/>
                      </a:endParaRPr>
                    </a:p>
                  </a:txBody>
                  <a:tcPr marL="68580" marR="68580" marT="0" marB="0"/>
                </a:tc>
                <a:tc>
                  <a:txBody>
                    <a:bodyPr/>
                    <a:lstStyle/>
                    <a:p>
                      <a:endParaRPr lang="pl-PL" sz="1050" dirty="0"/>
                    </a:p>
                  </a:txBody>
                  <a:tcPr/>
                </a:tc>
                <a:tc>
                  <a:txBody>
                    <a:bodyPr/>
                    <a:lstStyle/>
                    <a:p>
                      <a:pPr>
                        <a:lnSpc>
                          <a:spcPct val="115000"/>
                        </a:lnSpc>
                        <a:spcAft>
                          <a:spcPts val="0"/>
                        </a:spcAft>
                      </a:pPr>
                      <a:r>
                        <a:rPr lang="pl-PL" sz="1050">
                          <a:latin typeface="Times New Roman"/>
                          <a:ea typeface="Times New Roman"/>
                          <a:cs typeface="Times New Roman"/>
                        </a:rPr>
                        <a:t>Powtarzana trzykrotnie zapowiedź słowa: „Uwaga! Uwaga! Uwaga! Odwołuję uprzedzenie o zagrożeniu … (rodzaj skażenia) dla … .</a:t>
                      </a:r>
                      <a:endParaRPr lang="pl-PL" sz="1050">
                        <a:latin typeface="Calibri"/>
                        <a:ea typeface="Calibri"/>
                        <a:cs typeface="Times New Roman"/>
                      </a:endParaRPr>
                    </a:p>
                  </a:txBody>
                  <a:tcPr marL="68580" marR="68580" marT="0" marB="0"/>
                </a:tc>
              </a:tr>
              <a:tr h="823317">
                <a:tc>
                  <a:txBody>
                    <a:bodyPr/>
                    <a:lstStyle/>
                    <a:p>
                      <a:pPr>
                        <a:lnSpc>
                          <a:spcPct val="115000"/>
                        </a:lnSpc>
                        <a:spcAft>
                          <a:spcPts val="0"/>
                        </a:spcAft>
                      </a:pPr>
                      <a:r>
                        <a:rPr lang="pl-PL" sz="1050">
                          <a:latin typeface="Times New Roman"/>
                          <a:ea typeface="Times New Roman"/>
                          <a:cs typeface="Times New Roman"/>
                        </a:rPr>
                        <a:t>2.</a:t>
                      </a:r>
                      <a:endParaRPr lang="pl-PL" sz="1050">
                        <a:latin typeface="Calibri"/>
                        <a:ea typeface="Calibri"/>
                        <a:cs typeface="Times New Roman"/>
                      </a:endParaRPr>
                    </a:p>
                  </a:txBody>
                  <a:tcPr marL="68580" marR="68580" marT="0" marB="0"/>
                </a:tc>
                <a:tc>
                  <a:txBody>
                    <a:bodyPr/>
                    <a:lstStyle/>
                    <a:p>
                      <a:pPr>
                        <a:lnSpc>
                          <a:spcPct val="115000"/>
                        </a:lnSpc>
                        <a:spcAft>
                          <a:spcPts val="0"/>
                        </a:spcAft>
                      </a:pPr>
                      <a:r>
                        <a:rPr lang="pl-PL" sz="1050">
                          <a:latin typeface="Times New Roman"/>
                          <a:ea typeface="Times New Roman"/>
                          <a:cs typeface="Times New Roman"/>
                        </a:rPr>
                        <a:t>Uprzedzenie o zagrożeniu zakażeniami</a:t>
                      </a:r>
                      <a:endParaRPr lang="pl-PL" sz="1050">
                        <a:latin typeface="Calibri"/>
                        <a:ea typeface="Calibri"/>
                        <a:cs typeface="Times New Roman"/>
                      </a:endParaRPr>
                    </a:p>
                  </a:txBody>
                  <a:tcPr marL="68580" marR="68580" marT="0" marB="0"/>
                </a:tc>
                <a:tc>
                  <a:txBody>
                    <a:bodyPr/>
                    <a:lstStyle/>
                    <a:p>
                      <a:endParaRPr lang="pl-PL" sz="1050"/>
                    </a:p>
                  </a:txBody>
                  <a:tcPr/>
                </a:tc>
                <a:tc>
                  <a:txBody>
                    <a:bodyPr/>
                    <a:lstStyle/>
                    <a:p>
                      <a:pPr>
                        <a:lnSpc>
                          <a:spcPct val="115000"/>
                        </a:lnSpc>
                        <a:spcAft>
                          <a:spcPts val="0"/>
                        </a:spcAft>
                      </a:pPr>
                      <a:r>
                        <a:rPr lang="pl-PL" sz="1050">
                          <a:latin typeface="Times New Roman"/>
                          <a:ea typeface="Times New Roman"/>
                          <a:cs typeface="Times New Roman"/>
                        </a:rPr>
                        <a:t>Formę i treść komunikatu uprzedzenia o zagrożeniu zakażeniami ustalają organy Państwowej Inspekcji Sanitarnej</a:t>
                      </a:r>
                      <a:endParaRPr lang="pl-PL" sz="1050">
                        <a:latin typeface="Calibri"/>
                        <a:ea typeface="Calibri"/>
                        <a:cs typeface="Times New Roman"/>
                      </a:endParaRPr>
                    </a:p>
                  </a:txBody>
                  <a:tcPr marL="68580" marR="68580" marT="0" marB="0"/>
                </a:tc>
                <a:tc>
                  <a:txBody>
                    <a:bodyPr/>
                    <a:lstStyle/>
                    <a:p>
                      <a:endParaRPr lang="pl-PL" sz="1050" dirty="0"/>
                    </a:p>
                  </a:txBody>
                  <a:tcPr/>
                </a:tc>
                <a:tc>
                  <a:txBody>
                    <a:bodyPr/>
                    <a:lstStyle/>
                    <a:p>
                      <a:pPr>
                        <a:lnSpc>
                          <a:spcPct val="115000"/>
                        </a:lnSpc>
                        <a:spcAft>
                          <a:spcPts val="0"/>
                        </a:spcAft>
                      </a:pPr>
                      <a:r>
                        <a:rPr lang="pl-PL" sz="1050" dirty="0">
                          <a:latin typeface="Times New Roman"/>
                          <a:ea typeface="Times New Roman"/>
                          <a:cs typeface="Times New Roman"/>
                        </a:rPr>
                        <a:t>Powtarzana trzykrotnie zapowiedź słowa: „Uwaga! Uwaga! Uwaga! Odwołuję uprzedzenie o zagrożeniu … (rodzaj skażenia) dla … .</a:t>
                      </a:r>
                      <a:endParaRPr lang="pl-PL" sz="1050" dirty="0">
                        <a:latin typeface="Calibri"/>
                        <a:ea typeface="Calibri"/>
                        <a:cs typeface="Times New Roman"/>
                      </a:endParaRPr>
                    </a:p>
                  </a:txBody>
                  <a:tcPr marL="68580" marR="68580" marT="0" marB="0"/>
                </a:tc>
              </a:tr>
              <a:tr h="1440805">
                <a:tc>
                  <a:txBody>
                    <a:bodyPr/>
                    <a:lstStyle/>
                    <a:p>
                      <a:pPr>
                        <a:lnSpc>
                          <a:spcPct val="115000"/>
                        </a:lnSpc>
                        <a:spcAft>
                          <a:spcPts val="0"/>
                        </a:spcAft>
                      </a:pPr>
                      <a:r>
                        <a:rPr lang="pl-PL" sz="1050" dirty="0">
                          <a:latin typeface="Times New Roman"/>
                          <a:ea typeface="Times New Roman"/>
                          <a:cs typeface="Times New Roman"/>
                        </a:rPr>
                        <a:t>3.</a:t>
                      </a:r>
                      <a:endParaRPr lang="pl-PL" sz="1050" dirty="0">
                        <a:latin typeface="Calibri"/>
                        <a:ea typeface="Calibri"/>
                        <a:cs typeface="Times New Roman"/>
                      </a:endParaRPr>
                    </a:p>
                  </a:txBody>
                  <a:tcPr marL="68580" marR="68580" marT="0" marB="0"/>
                </a:tc>
                <a:tc>
                  <a:txBody>
                    <a:bodyPr/>
                    <a:lstStyle/>
                    <a:p>
                      <a:pPr>
                        <a:lnSpc>
                          <a:spcPct val="115000"/>
                        </a:lnSpc>
                        <a:spcAft>
                          <a:spcPts val="0"/>
                        </a:spcAft>
                      </a:pPr>
                      <a:r>
                        <a:rPr lang="pl-PL" sz="1050" dirty="0">
                          <a:latin typeface="Times New Roman"/>
                          <a:ea typeface="Times New Roman"/>
                          <a:cs typeface="Times New Roman"/>
                        </a:rPr>
                        <a:t>Uprzedzenie o klęskach żywiołowych zagrożeniu środowiska</a:t>
                      </a:r>
                      <a:endParaRPr lang="pl-PL" sz="1050" dirty="0">
                        <a:latin typeface="Calibri"/>
                        <a:ea typeface="Calibri"/>
                        <a:cs typeface="Times New Roman"/>
                      </a:endParaRPr>
                    </a:p>
                  </a:txBody>
                  <a:tcPr marL="68580" marR="68580" marT="0" marB="0"/>
                </a:tc>
                <a:tc>
                  <a:txBody>
                    <a:bodyPr/>
                    <a:lstStyle/>
                    <a:p>
                      <a:endParaRPr lang="pl-PL" sz="1050"/>
                    </a:p>
                  </a:txBody>
                  <a:tcPr/>
                </a:tc>
                <a:tc>
                  <a:txBody>
                    <a:bodyPr/>
                    <a:lstStyle/>
                    <a:p>
                      <a:pPr>
                        <a:lnSpc>
                          <a:spcPct val="115000"/>
                        </a:lnSpc>
                        <a:spcAft>
                          <a:spcPts val="0"/>
                        </a:spcAft>
                      </a:pPr>
                      <a:r>
                        <a:rPr lang="pl-PL" sz="1050" dirty="0">
                          <a:latin typeface="Times New Roman"/>
                          <a:ea typeface="Times New Roman"/>
                          <a:cs typeface="Times New Roman"/>
                        </a:rPr>
                        <a:t>Powtarzana trzykrotnie zapowiedź słowa: „Informacja o zagrożeniu i sposobie postępowania mieszkańców …  (rodzaj zagrożenia, spodziewany czas wystąpienia i wytyczne dla mieszkańców). </a:t>
                      </a:r>
                      <a:endParaRPr lang="pl-PL" sz="1050" dirty="0">
                        <a:latin typeface="Calibri"/>
                        <a:ea typeface="Calibri"/>
                        <a:cs typeface="Times New Roman"/>
                      </a:endParaRPr>
                    </a:p>
                  </a:txBody>
                  <a:tcPr marL="68580" marR="68580" marT="0" marB="0"/>
                </a:tc>
                <a:tc>
                  <a:txBody>
                    <a:bodyPr/>
                    <a:lstStyle/>
                    <a:p>
                      <a:endParaRPr lang="pl-PL" sz="1050" dirty="0"/>
                    </a:p>
                  </a:txBody>
                  <a:tcPr/>
                </a:tc>
                <a:tc>
                  <a:txBody>
                    <a:bodyPr/>
                    <a:lstStyle/>
                    <a:p>
                      <a:pPr>
                        <a:lnSpc>
                          <a:spcPct val="115000"/>
                        </a:lnSpc>
                        <a:spcAft>
                          <a:spcPts val="0"/>
                        </a:spcAft>
                      </a:pPr>
                      <a:r>
                        <a:rPr lang="pl-PL" sz="1050" dirty="0">
                          <a:latin typeface="Times New Roman"/>
                          <a:ea typeface="Times New Roman"/>
                          <a:cs typeface="Times New Roman"/>
                        </a:rPr>
                        <a:t>Powtarzana trzykrotnie zapowiedź słowa: „Uwaga! Uwaga! Uwaga! Odwołuję uprzedzenie o zagrożeniu … (rodzaj klęski) dla … .</a:t>
                      </a:r>
                      <a:endParaRPr lang="pl-PL" sz="1050" dirty="0">
                        <a:latin typeface="Calibri"/>
                        <a:ea typeface="Calibri"/>
                        <a:cs typeface="Times New Roman"/>
                      </a:endParaRPr>
                    </a:p>
                  </a:txBody>
                  <a:tcPr marL="68580" marR="68580" marT="0" marB="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55448"/>
            <a:ext cx="8219256" cy="1252728"/>
          </a:xfrm>
        </p:spPr>
        <p:txBody>
          <a:bodyPr>
            <a:normAutofit fontScale="90000"/>
          </a:bodyPr>
          <a:lstStyle/>
          <a:p>
            <a:pPr algn="ctr"/>
            <a:r>
              <a:rPr lang="pl-PL" dirty="0" smtClean="0"/>
              <a:t/>
            </a:r>
            <a:br>
              <a:rPr lang="pl-PL" dirty="0" smtClean="0"/>
            </a:br>
            <a:r>
              <a:rPr lang="pl-PL" dirty="0" smtClean="0"/>
              <a:t>Po usłyszeniu sygnału:</a:t>
            </a:r>
            <a:br>
              <a:rPr lang="pl-PL" dirty="0" smtClean="0"/>
            </a:br>
            <a:endParaRPr lang="pl-PL" dirty="0"/>
          </a:p>
        </p:txBody>
      </p:sp>
      <p:sp>
        <p:nvSpPr>
          <p:cNvPr id="3" name="Symbol zastępczy zawartości 2"/>
          <p:cNvSpPr>
            <a:spLocks noGrp="1"/>
          </p:cNvSpPr>
          <p:nvPr>
            <p:ph idx="1"/>
          </p:nvPr>
        </p:nvSpPr>
        <p:spPr>
          <a:xfrm>
            <a:off x="0" y="1484785"/>
            <a:ext cx="9144000" cy="5373216"/>
          </a:xfrm>
          <a:noFill/>
        </p:spPr>
        <p:txBody>
          <a:bodyPr>
            <a:normAutofit fontScale="92500" lnSpcReduction="10000"/>
          </a:bodyPr>
          <a:lstStyle/>
          <a:p>
            <a:pPr algn="just">
              <a:buNone/>
            </a:pPr>
            <a:r>
              <a:rPr lang="pl-PL" sz="1800" i="1" dirty="0" smtClean="0">
                <a:solidFill>
                  <a:srgbClr val="FF0000"/>
                </a:solidFill>
                <a:latin typeface="Calibri Light" pitchFamily="34" charset="0"/>
                <a:cs typeface="Calibri Light" pitchFamily="34" charset="0"/>
              </a:rPr>
              <a:t>1. Osoby znajdujące się w domu powinny:</a:t>
            </a:r>
          </a:p>
          <a:p>
            <a:pPr lvl="0" algn="just"/>
            <a:r>
              <a:rPr lang="pl-PL" sz="1800" i="1" dirty="0" smtClean="0">
                <a:latin typeface="Calibri Light" pitchFamily="34" charset="0"/>
                <a:cs typeface="Calibri Light" pitchFamily="34" charset="0"/>
              </a:rPr>
              <a:t>ubrać się;</a:t>
            </a:r>
          </a:p>
          <a:p>
            <a:pPr lvl="0" algn="just"/>
            <a:r>
              <a:rPr lang="pl-PL" sz="1800" i="1" dirty="0" smtClean="0">
                <a:latin typeface="Calibri Light" pitchFamily="34" charset="0"/>
                <a:cs typeface="Calibri Light" pitchFamily="34" charset="0"/>
              </a:rPr>
              <a:t>wyłączyć wszystkie urządzenia elektryczne i gazowe oraz wygasić ogień w piecu;</a:t>
            </a:r>
          </a:p>
          <a:p>
            <a:pPr lvl="0" algn="just"/>
            <a:r>
              <a:rPr lang="pl-PL" sz="1800" i="1" dirty="0" smtClean="0">
                <a:latin typeface="Calibri Light" pitchFamily="34" charset="0"/>
                <a:cs typeface="Calibri Light" pitchFamily="34" charset="0"/>
              </a:rPr>
              <a:t>zamknąć okna i zabezpieczyć mieszkanie;</a:t>
            </a:r>
          </a:p>
          <a:p>
            <a:pPr lvl="0" algn="just"/>
            <a:r>
              <a:rPr lang="pl-PL" sz="1800" i="1" dirty="0" smtClean="0">
                <a:latin typeface="Calibri Light" pitchFamily="34" charset="0"/>
                <a:cs typeface="Calibri Light" pitchFamily="34" charset="0"/>
              </a:rPr>
              <a:t>zabrać dokumenty osobiste, zapas żywności, indywidualne środki ochrony przed skażeniami, środki opatrunkowe oraz w miarę potrzeb i możliwości latarkę elektryczną, koc, odbiornik radiowy </a:t>
            </a:r>
            <a:br>
              <a:rPr lang="pl-PL" sz="1800" i="1" dirty="0" smtClean="0">
                <a:latin typeface="Calibri Light" pitchFamily="34" charset="0"/>
                <a:cs typeface="Calibri Light" pitchFamily="34" charset="0"/>
              </a:rPr>
            </a:br>
            <a:r>
              <a:rPr lang="pl-PL" sz="1800" i="1" dirty="0" smtClean="0">
                <a:latin typeface="Calibri Light" pitchFamily="34" charset="0"/>
                <a:cs typeface="Calibri Light" pitchFamily="34" charset="0"/>
              </a:rPr>
              <a:t>(na baterię) itp.;</a:t>
            </a:r>
          </a:p>
          <a:p>
            <a:pPr lvl="0" algn="just"/>
            <a:r>
              <a:rPr lang="pl-PL" sz="1800" i="1" dirty="0" smtClean="0">
                <a:latin typeface="Calibri Light" pitchFamily="34" charset="0"/>
                <a:cs typeface="Calibri Light" pitchFamily="34" charset="0"/>
              </a:rPr>
              <a:t>zawiadomić o alarmie sąsiadów (mogli nie usłyszeć sygnału alarmowego);</a:t>
            </a:r>
          </a:p>
          <a:p>
            <a:pPr lvl="0" algn="just"/>
            <a:r>
              <a:rPr lang="pl-PL" sz="1800" i="1" dirty="0" smtClean="0">
                <a:latin typeface="Calibri Light" pitchFamily="34" charset="0"/>
                <a:cs typeface="Calibri Light" pitchFamily="34" charset="0"/>
              </a:rPr>
              <a:t>pośpiesznie udać się do najbliższego schronu lub ukrycia;</a:t>
            </a:r>
          </a:p>
          <a:p>
            <a:pPr algn="just">
              <a:buNone/>
            </a:pPr>
            <a:r>
              <a:rPr lang="pl-PL" sz="1800" i="1" dirty="0" smtClean="0">
                <a:latin typeface="Calibri Light" pitchFamily="34" charset="0"/>
                <a:cs typeface="Calibri Light" pitchFamily="34" charset="0"/>
              </a:rPr>
              <a:t> </a:t>
            </a:r>
          </a:p>
          <a:p>
            <a:pPr algn="just">
              <a:buNone/>
            </a:pPr>
            <a:r>
              <a:rPr lang="pl-PL" sz="1800" i="1" dirty="0" smtClean="0">
                <a:solidFill>
                  <a:srgbClr val="FF0000"/>
                </a:solidFill>
                <a:latin typeface="Calibri Light" pitchFamily="34" charset="0"/>
                <a:cs typeface="Calibri Light" pitchFamily="34" charset="0"/>
              </a:rPr>
              <a:t>2. Osoby znajdujące się w zakładzie pracy, szkole lub miejscu publicznym powinny:</a:t>
            </a:r>
          </a:p>
          <a:p>
            <a:pPr lvl="0" algn="just"/>
            <a:r>
              <a:rPr lang="pl-PL" sz="1800" i="1" dirty="0" smtClean="0">
                <a:latin typeface="Calibri Light" pitchFamily="34" charset="0"/>
                <a:cs typeface="Calibri Light" pitchFamily="34" charset="0"/>
              </a:rPr>
              <a:t>przerwać pracę (wyłączyć maszyny i urządzenia), naukę, udział w imprezie, podróż;</a:t>
            </a:r>
          </a:p>
          <a:p>
            <a:pPr lvl="0" algn="just"/>
            <a:r>
              <a:rPr lang="pl-PL" sz="1800" i="1" dirty="0" smtClean="0">
                <a:latin typeface="Calibri Light" pitchFamily="34" charset="0"/>
                <a:cs typeface="Calibri Light" pitchFamily="34" charset="0"/>
              </a:rPr>
              <a:t>udać się do najbliższego schronu lub ukrycia;</a:t>
            </a:r>
          </a:p>
          <a:p>
            <a:pPr lvl="0" algn="just"/>
            <a:r>
              <a:rPr lang="pl-PL" sz="1800" i="1" dirty="0" smtClean="0">
                <a:latin typeface="Calibri Light" pitchFamily="34" charset="0"/>
                <a:cs typeface="Calibri Light" pitchFamily="34" charset="0"/>
              </a:rPr>
              <a:t>pomagać słabszym, chorym i ułomnym;</a:t>
            </a:r>
          </a:p>
          <a:p>
            <a:pPr lvl="0" algn="just"/>
            <a:r>
              <a:rPr lang="pl-PL" sz="1800" i="1" dirty="0" smtClean="0">
                <a:latin typeface="Calibri Light" pitchFamily="34" charset="0"/>
                <a:cs typeface="Calibri Light" pitchFamily="34" charset="0"/>
              </a:rPr>
              <a:t>podporządkować się ściśle poleceniom służb porządkowych obrony cywilnej;</a:t>
            </a:r>
          </a:p>
          <a:p>
            <a:pPr algn="just"/>
            <a:endParaRPr lang="pl-PL" sz="1800" i="1" dirty="0" smtClean="0">
              <a:latin typeface="Calibri Light" pitchFamily="34" charset="0"/>
              <a:cs typeface="Calibri Light" pitchFamily="34" charset="0"/>
            </a:endParaRPr>
          </a:p>
          <a:p>
            <a:pPr algn="just">
              <a:buNone/>
            </a:pPr>
            <a:r>
              <a:rPr lang="pl-PL" sz="1800" i="1" dirty="0" smtClean="0">
                <a:solidFill>
                  <a:srgbClr val="FF0000"/>
                </a:solidFill>
                <a:latin typeface="Calibri Light" pitchFamily="34" charset="0"/>
                <a:cs typeface="Calibri Light" pitchFamily="34" charset="0"/>
              </a:rPr>
              <a:t>3. Prowadzący pojazdy mechaniczne lub konne powinni je zatrzymać. </a:t>
            </a:r>
          </a:p>
          <a:p>
            <a:pPr lvl="0" algn="just"/>
            <a:r>
              <a:rPr lang="pl-PL" sz="1800" i="1" dirty="0" smtClean="0">
                <a:latin typeface="Calibri Light" pitchFamily="34" charset="0"/>
                <a:cs typeface="Calibri Light" pitchFamily="34" charset="0"/>
              </a:rPr>
              <a:t>pojazdy należy ustawić tak, aby nie blokowały ciągów w komunikacyjnych wejść do ukrycia;</a:t>
            </a:r>
          </a:p>
          <a:p>
            <a:pPr lvl="0" algn="just"/>
            <a:r>
              <a:rPr lang="pl-PL" sz="1800" i="1" dirty="0" smtClean="0">
                <a:latin typeface="Calibri Light" pitchFamily="34" charset="0"/>
                <a:cs typeface="Calibri Light" pitchFamily="34" charset="0"/>
              </a:rPr>
              <a:t>z pojazdów konnych należy wyprząc konie i uwiązać je za trwałymi osłonami;</a:t>
            </a:r>
          </a:p>
          <a:p>
            <a:pPr algn="just"/>
            <a:endParaRPr lang="pl-PL" sz="1800" dirty="0" smtClean="0"/>
          </a:p>
          <a:p>
            <a:pPr algn="ctr">
              <a:buNone/>
            </a:pPr>
            <a:r>
              <a:rPr lang="pl-PL" sz="1700" dirty="0" smtClean="0"/>
              <a:t>       </a:t>
            </a:r>
            <a:endParaRPr lang="pl-P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ł">
  <a:themeElements>
    <a:clrScheme name="Moduł">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ł">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ł">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2022</TotalTime>
  <Words>5181</Words>
  <Application>Microsoft Office PowerPoint</Application>
  <PresentationFormat>Pokaz na ekranie (4:3)</PresentationFormat>
  <Paragraphs>678</Paragraphs>
  <Slides>79</Slides>
  <Notes>0</Notes>
  <HiddenSlides>0</HiddenSlides>
  <MMClips>0</MMClips>
  <ScaleCrop>false</ScaleCrop>
  <HeadingPairs>
    <vt:vector size="4" baseType="variant">
      <vt:variant>
        <vt:lpstr>Motyw</vt:lpstr>
      </vt:variant>
      <vt:variant>
        <vt:i4>1</vt:i4>
      </vt:variant>
      <vt:variant>
        <vt:lpstr>Tytuły slajdów</vt:lpstr>
      </vt:variant>
      <vt:variant>
        <vt:i4>79</vt:i4>
      </vt:variant>
    </vt:vector>
  </HeadingPairs>
  <TitlesOfParts>
    <vt:vector size="80" baseType="lpstr">
      <vt:lpstr>Moduł</vt:lpstr>
      <vt:lpstr>        Powszechna samoobrona ludności                 </vt:lpstr>
      <vt:lpstr>Slajd 2</vt:lpstr>
      <vt:lpstr> Podstawa prawna tworzenia i organizacji systemów alarmowania </vt:lpstr>
      <vt:lpstr> Definicje wybranych pojęć </vt:lpstr>
      <vt:lpstr>  Ogólne zasady organizacji i funkcjonowania systemów alarmowania  </vt:lpstr>
      <vt:lpstr> Do ogłaszania (odwoływania) alarmów wykorzystuje się następujące środki: </vt:lpstr>
      <vt:lpstr>  RODZAJE ALARMÓW, SYGNAŁY ALARMOWE  </vt:lpstr>
      <vt:lpstr> KOMUNIKATY OSTRZEGAWCZE </vt:lpstr>
      <vt:lpstr> Po usłyszeniu sygnału: </vt:lpstr>
      <vt:lpstr> W strefie zagrożonej skażeniami:</vt:lpstr>
      <vt:lpstr> Po usłyszeniu uprzedzenia o zagrożeniu skażeniami lub zakażeniami należy: </vt:lpstr>
      <vt:lpstr> Uprzedzenie o klęskach żywiołowych  i zagrożeniu środowiska </vt:lpstr>
      <vt:lpstr>Odwołanie alarmu</vt:lpstr>
      <vt:lpstr>Slajd 14</vt:lpstr>
      <vt:lpstr>Rejon porażenia bronią jądrową</vt:lpstr>
      <vt:lpstr> Porażenie bronią chemiczną </vt:lpstr>
      <vt:lpstr> Porażenie bronią biologiczną </vt:lpstr>
      <vt:lpstr> Porażenie niebezpiecznymi środkami chemicznymi </vt:lpstr>
      <vt:lpstr> Porażenie niebezpiecznymi środkami chemicznymi c. d. </vt:lpstr>
      <vt:lpstr> Porażenie bronią klasyczną </vt:lpstr>
      <vt:lpstr> Sposób postępowania w przypadku znalezienia niewybuchu</vt:lpstr>
      <vt:lpstr>Sposób postępowania w przypadku znalezienia niewybuchu c. d.</vt:lpstr>
      <vt:lpstr>Slajd 23</vt:lpstr>
      <vt:lpstr>Przygotowanie mieszkania (pokoju, piwnicy), budynków gospodarczych do ochrony przed skażeniami i zakażeniami</vt:lpstr>
      <vt:lpstr> W razie potrzeby wykonać  następujące prace: </vt:lpstr>
      <vt:lpstr>W razie potrzeby wykonać  następujące prace:</vt:lpstr>
      <vt:lpstr>W razie potrzeby wykonać  następujące prace:</vt:lpstr>
      <vt:lpstr>W razie potrzeby wykonać  następujące prace:</vt:lpstr>
      <vt:lpstr> Sposoby zabezpieczania żywności </vt:lpstr>
      <vt:lpstr>Sposoby zabezpieczenia wody</vt:lpstr>
      <vt:lpstr>Sposoby zabezpieczania płodów rolnych i pasz</vt:lpstr>
      <vt:lpstr>Slajd 32</vt:lpstr>
      <vt:lpstr> Środki ochrony dróg oddechowych </vt:lpstr>
      <vt:lpstr>Środki ochrony skóry</vt:lpstr>
      <vt:lpstr>Zbiorowe środki ochrony ludności </vt:lpstr>
      <vt:lpstr> Zbiorowe środki ochrony  ludności c. d. </vt:lpstr>
      <vt:lpstr> </vt:lpstr>
      <vt:lpstr>Ewakuacja ludności</vt:lpstr>
      <vt:lpstr> Zasady postępowania podczas ewakuacji  z obszarów szczególnego ryzyka: </vt:lpstr>
      <vt:lpstr> Zasady postępowania podczas ewakuacji z budynku: </vt:lpstr>
      <vt:lpstr>Zasady postępowania podczas ewakuacji z budynku c. d.:</vt:lpstr>
      <vt:lpstr>Slajd 42</vt:lpstr>
      <vt:lpstr> PROFILAKTYKA PRZECIWPOŻAROWA W BUDYNKACH MIESZKALNYCH </vt:lpstr>
      <vt:lpstr> PROFILAKTYKA PRZECIWPOŻAROWA W BUDYNKACH MIESZKALNYCH </vt:lpstr>
      <vt:lpstr>PROFILAKTYKA PRZECIWPOŻAROWA W BUDYNKACH MIESZKALNYCH</vt:lpstr>
      <vt:lpstr>PROFILAKTYKA PRZECIWPOŻAROWA W BUDYNKACH MIESZKALNYCH</vt:lpstr>
      <vt:lpstr>PROFILAKTYKA PRZECIWPOŻAROWA W BUDYNKACH MIESZKALNYCH</vt:lpstr>
      <vt:lpstr>PROFILAKTYKA PRZECIWPOŻAROWA W BUDYNKACH MIESZKALNYCH</vt:lpstr>
      <vt:lpstr>Slajd 49</vt:lpstr>
      <vt:lpstr> Telefony alarmowe </vt:lpstr>
      <vt:lpstr>Zasady wzywania pomocy</vt:lpstr>
      <vt:lpstr>Apteczka pierwszej pomocy</vt:lpstr>
      <vt:lpstr>  Bezpieczeństwo podczas udzielania pomocy   </vt:lpstr>
      <vt:lpstr>Podstawowe zabiegi ratujące życie</vt:lpstr>
      <vt:lpstr>Podstawowe zabiegi resuscytacyjne u osób dorosłych</vt:lpstr>
      <vt:lpstr>Pozycja bezpieczna</vt:lpstr>
      <vt:lpstr>Sztuczne oddychanie metoda. „usta - usta" i „usta -nos"</vt:lpstr>
      <vt:lpstr> Pośredni masaż serca </vt:lpstr>
      <vt:lpstr> Pośredni masaż serca </vt:lpstr>
      <vt:lpstr> </vt:lpstr>
      <vt:lpstr> Wstrząs pourazowy </vt:lpstr>
      <vt:lpstr> Krwotok </vt:lpstr>
      <vt:lpstr>Rany</vt:lpstr>
      <vt:lpstr>Złamania </vt:lpstr>
      <vt:lpstr> Uraz kręgosłupa </vt:lpstr>
      <vt:lpstr> Oparzenia </vt:lpstr>
      <vt:lpstr> Odmrożenia </vt:lpstr>
      <vt:lpstr>Zatrucie pokarmowe </vt:lpstr>
      <vt:lpstr> Zaczadzenie </vt:lpstr>
      <vt:lpstr>Omdlenia </vt:lpstr>
      <vt:lpstr>Porażenie prądem </vt:lpstr>
      <vt:lpstr>Porażenie bojowymi środkami trującymi</vt:lpstr>
      <vt:lpstr>  </vt:lpstr>
      <vt:lpstr>Amoniak NH3</vt:lpstr>
      <vt:lpstr>Amoniak NH3</vt:lpstr>
      <vt:lpstr>Chlor Cl </vt:lpstr>
      <vt:lpstr>Chlorowodór HCL </vt:lpstr>
      <vt:lpstr>Chlorowodór HCL</vt:lpstr>
      <vt:lpstr>Slajd 79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Urząd Miejski w Mońkach  Szkolenie doszkalające z Obrony Cywilnej Temat: Potencjalne zagrożenia czasu wojny i pokoju oraz sposoby przeciwdziałania zagrożeniom.</dc:title>
  <dc:creator>UMWM</dc:creator>
  <cp:lastModifiedBy>Użytkownik systemu Windows</cp:lastModifiedBy>
  <cp:revision>295</cp:revision>
  <dcterms:modified xsi:type="dcterms:W3CDTF">2018-11-09T07:40:47Z</dcterms:modified>
</cp:coreProperties>
</file>